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868" r:id="rId2"/>
    <p:sldId id="869" r:id="rId3"/>
    <p:sldId id="870" r:id="rId4"/>
    <p:sldId id="871" r:id="rId5"/>
    <p:sldId id="797" r:id="rId6"/>
    <p:sldId id="803" r:id="rId7"/>
    <p:sldId id="836" r:id="rId8"/>
    <p:sldId id="837" r:id="rId9"/>
    <p:sldId id="845" r:id="rId10"/>
    <p:sldId id="777" r:id="rId11"/>
    <p:sldId id="835" r:id="rId12"/>
    <p:sldId id="866" r:id="rId13"/>
    <p:sldId id="794" r:id="rId14"/>
    <p:sldId id="850" r:id="rId15"/>
    <p:sldId id="834" r:id="rId16"/>
    <p:sldId id="855" r:id="rId17"/>
    <p:sldId id="857" r:id="rId18"/>
    <p:sldId id="854" r:id="rId19"/>
    <p:sldId id="628" r:id="rId20"/>
    <p:sldId id="844" r:id="rId21"/>
    <p:sldId id="840" r:id="rId22"/>
    <p:sldId id="833" r:id="rId23"/>
    <p:sldId id="763" r:id="rId24"/>
    <p:sldId id="873" r:id="rId25"/>
    <p:sldId id="594" r:id="rId26"/>
    <p:sldId id="602" r:id="rId27"/>
    <p:sldId id="447" r:id="rId28"/>
    <p:sldId id="874" r:id="rId29"/>
    <p:sldId id="875" r:id="rId30"/>
    <p:sldId id="792" r:id="rId31"/>
  </p:sldIdLst>
  <p:sldSz cx="9144000" cy="6858000" type="screen4x3"/>
  <p:notesSz cx="6761163" cy="9942513"/>
  <p:custDataLst>
    <p:tags r:id="rId3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TT inleiding en planning" id="{5CE0B6F8-4348-DB4E-B523-CE2230137B62}">
          <p14:sldIdLst>
            <p14:sldId id="868"/>
            <p14:sldId id="869"/>
            <p14:sldId id="870"/>
            <p14:sldId id="871"/>
          </p14:sldIdLst>
        </p14:section>
        <p14:section name="Inleiding" id="{C7B75358-EFAF-C44E-94BF-63AF2E69FC80}">
          <p14:sldIdLst>
            <p14:sldId id="797"/>
            <p14:sldId id="803"/>
            <p14:sldId id="836"/>
            <p14:sldId id="837"/>
            <p14:sldId id="845"/>
          </p14:sldIdLst>
        </p14:section>
        <p14:section name="Ronde 1: overzicht" id="{84BF0A55-733F-6745-964B-A1903D36BFEB}">
          <p14:sldIdLst>
            <p14:sldId id="777"/>
            <p14:sldId id="835"/>
            <p14:sldId id="866"/>
          </p14:sldIdLst>
        </p14:section>
        <p14:section name="Ronde 2: inzicht" id="{95DAE132-3C17-354F-AD2A-E198070A59FA}">
          <p14:sldIdLst>
            <p14:sldId id="794"/>
            <p14:sldId id="850"/>
            <p14:sldId id="834"/>
            <p14:sldId id="855"/>
            <p14:sldId id="857"/>
            <p14:sldId id="854"/>
          </p14:sldIdLst>
        </p14:section>
        <p14:section name="Ronde 3: uitzicht" id="{84BDB01D-1DB6-1F42-B0A0-060923A46EF9}">
          <p14:sldIdLst>
            <p14:sldId id="628"/>
            <p14:sldId id="844"/>
            <p14:sldId id="840"/>
          </p14:sldIdLst>
        </p14:section>
        <p14:section name="verdiepen + afsluiter" id="{629DD0A2-C19A-2444-9435-1BAF48EC3A2C}">
          <p14:sldIdLst>
            <p14:sldId id="833"/>
            <p14:sldId id="763"/>
          </p14:sldIdLst>
        </p14:section>
        <p14:section name="Meta reflectie intervisie" id="{1A7F958D-D11A-474A-A352-4F8BAF6F8324}">
          <p14:sldIdLst>
            <p14:sldId id="873"/>
            <p14:sldId id="594"/>
            <p14:sldId id="602"/>
            <p14:sldId id="447"/>
            <p14:sldId id="874"/>
            <p14:sldId id="875"/>
          </p14:sldIdLst>
        </p14:section>
        <p14:section name="Bronnen" id="{8F792059-D23A-D940-88AC-1D8300287DF0}">
          <p14:sldIdLst>
            <p14:sldId id="79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e Missinne" initials="LM" lastIdx="2" clrIdx="0">
    <p:extLst>
      <p:ext uri="{19B8F6BF-5375-455C-9EA6-DF929625EA0E}">
        <p15:presenceInfo xmlns:p15="http://schemas.microsoft.com/office/powerpoint/2012/main" userId="S::liesmi@arteveldehs.be::bc512484-4a2b-46c8-b36b-f73e9fd25bf4" providerId="AD"/>
      </p:ext>
    </p:extLst>
  </p:cmAuthor>
  <p:cmAuthor id="2" name="Pedro De Bruyckere" initials="PB" lastIdx="4" clrIdx="1">
    <p:extLst>
      <p:ext uri="{19B8F6BF-5375-455C-9EA6-DF929625EA0E}">
        <p15:presenceInfo xmlns:p15="http://schemas.microsoft.com/office/powerpoint/2012/main" userId="S::pedrde@arteveldehs.be::ab1cdab1-0b31-4390-ad48-25d68eec63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016"/>
    <a:srgbClr val="FBF6EF"/>
    <a:srgbClr val="47AAB1"/>
    <a:srgbClr val="7A1B5A"/>
    <a:srgbClr val="EA5C34"/>
    <a:srgbClr val="FAF6EF"/>
    <a:srgbClr val="60D1B0"/>
    <a:srgbClr val="E85D0D"/>
    <a:srgbClr val="44ABCC"/>
    <a:srgbClr val="4DC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CE846-6464-1C41-A688-F7054761A122}" v="93" dt="2020-09-14T15:11:42.7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87"/>
    <p:restoredTop sz="78571" autoAdjust="0"/>
  </p:normalViewPr>
  <p:slideViewPr>
    <p:cSldViewPr snapToGrid="0">
      <p:cViewPr varScale="1">
        <p:scale>
          <a:sx n="98" d="100"/>
          <a:sy n="98" d="100"/>
        </p:scale>
        <p:origin x="238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nl-BE"/>
          </a:p>
        </p:txBody>
      </p:sp>
      <p:sp>
        <p:nvSpPr>
          <p:cNvPr id="3" name="Tijdelijke aanduiding voor datum 2"/>
          <p:cNvSpPr>
            <a:spLocks noGrp="1"/>
          </p:cNvSpPr>
          <p:nvPr>
            <p:ph type="dt" sz="quarter" idx="1"/>
          </p:nvPr>
        </p:nvSpPr>
        <p:spPr>
          <a:xfrm>
            <a:off x="3829761" y="0"/>
            <a:ext cx="2929837" cy="497126"/>
          </a:xfrm>
          <a:prstGeom prst="rect">
            <a:avLst/>
          </a:prstGeom>
        </p:spPr>
        <p:txBody>
          <a:bodyPr vert="horz" lIns="90882" tIns="45441" rIns="90882" bIns="45441" rtlCol="0"/>
          <a:lstStyle>
            <a:lvl1pPr algn="r">
              <a:defRPr sz="1200"/>
            </a:lvl1pPr>
          </a:lstStyle>
          <a:p>
            <a:fld id="{1AB2066B-1311-4BB2-843E-32EE19EE7D66}" type="datetimeFigureOut">
              <a:rPr lang="nl-BE" smtClean="0"/>
              <a:pPr/>
              <a:t>11/11/2022</a:t>
            </a:fld>
            <a:endParaRPr lang="nl-BE"/>
          </a:p>
        </p:txBody>
      </p:sp>
      <p:sp>
        <p:nvSpPr>
          <p:cNvPr id="4" name="Tijdelijke aanduiding voor voettekst 3"/>
          <p:cNvSpPr>
            <a:spLocks noGrp="1"/>
          </p:cNvSpPr>
          <p:nvPr>
            <p:ph type="ftr" sz="quarter" idx="2"/>
          </p:nvPr>
        </p:nvSpPr>
        <p:spPr>
          <a:xfrm>
            <a:off x="0" y="9443662"/>
            <a:ext cx="2929837" cy="497126"/>
          </a:xfrm>
          <a:prstGeom prst="rect">
            <a:avLst/>
          </a:prstGeom>
        </p:spPr>
        <p:txBody>
          <a:bodyPr vert="horz" lIns="90882" tIns="45441" rIns="90882" bIns="45441"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29761" y="9443662"/>
            <a:ext cx="2929837" cy="497126"/>
          </a:xfrm>
          <a:prstGeom prst="rect">
            <a:avLst/>
          </a:prstGeom>
        </p:spPr>
        <p:txBody>
          <a:bodyPr vert="horz" lIns="90882" tIns="45441" rIns="90882" bIns="45441" rtlCol="0" anchor="b"/>
          <a:lstStyle>
            <a:lvl1pPr algn="r">
              <a:defRPr sz="1200"/>
            </a:lvl1pPr>
          </a:lstStyle>
          <a:p>
            <a:fld id="{EADC997D-D82E-487C-A840-B3843E4D1430}" type="slidenum">
              <a:rPr lang="nl-BE" smtClean="0"/>
              <a:pPr/>
              <a:t>‹nr.›</a:t>
            </a:fld>
            <a:endParaRPr lang="nl-BE"/>
          </a:p>
        </p:txBody>
      </p:sp>
    </p:spTree>
    <p:extLst>
      <p:ext uri="{BB962C8B-B14F-4D97-AF65-F5344CB8AC3E}">
        <p14:creationId xmlns:p14="http://schemas.microsoft.com/office/powerpoint/2010/main" val="2855117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nl-NL"/>
          </a:p>
        </p:txBody>
      </p:sp>
      <p:sp>
        <p:nvSpPr>
          <p:cNvPr id="3" name="Tijdelijke aanduiding voor datum 2"/>
          <p:cNvSpPr>
            <a:spLocks noGrp="1"/>
          </p:cNvSpPr>
          <p:nvPr>
            <p:ph type="dt" idx="1"/>
          </p:nvPr>
        </p:nvSpPr>
        <p:spPr>
          <a:xfrm>
            <a:off x="3829761" y="0"/>
            <a:ext cx="2929837" cy="497126"/>
          </a:xfrm>
          <a:prstGeom prst="rect">
            <a:avLst/>
          </a:prstGeom>
        </p:spPr>
        <p:txBody>
          <a:bodyPr vert="horz" lIns="90882" tIns="45441" rIns="90882" bIns="45441" rtlCol="0"/>
          <a:lstStyle>
            <a:lvl1pPr algn="r">
              <a:defRPr sz="1200"/>
            </a:lvl1pPr>
          </a:lstStyle>
          <a:p>
            <a:fld id="{021D615B-27FB-4A6E-8A6F-BC6F17E00187}" type="datetimeFigureOut">
              <a:rPr lang="nl-NL" smtClean="0"/>
              <a:pPr/>
              <a:t>11-11-2022</a:t>
            </a:fld>
            <a:endParaRPr lang="nl-NL"/>
          </a:p>
        </p:txBody>
      </p:sp>
      <p:sp>
        <p:nvSpPr>
          <p:cNvPr id="4" name="Tijdelijke aanduiding voor dia-afbeelding 3"/>
          <p:cNvSpPr>
            <a:spLocks noGrp="1" noRot="1" noChangeAspect="1"/>
          </p:cNvSpPr>
          <p:nvPr>
            <p:ph type="sldImg" idx="2"/>
          </p:nvPr>
        </p:nvSpPr>
        <p:spPr>
          <a:xfrm>
            <a:off x="893763" y="746125"/>
            <a:ext cx="4973637" cy="3729038"/>
          </a:xfrm>
          <a:prstGeom prst="rect">
            <a:avLst/>
          </a:prstGeom>
          <a:noFill/>
          <a:ln w="12700">
            <a:solidFill>
              <a:prstClr val="black"/>
            </a:solidFill>
          </a:ln>
        </p:spPr>
        <p:txBody>
          <a:bodyPr vert="horz" lIns="90882" tIns="45441" rIns="90882" bIns="45441" rtlCol="0" anchor="ctr"/>
          <a:lstStyle/>
          <a:p>
            <a:endParaRPr lang="nl-NL"/>
          </a:p>
        </p:txBody>
      </p:sp>
      <p:sp>
        <p:nvSpPr>
          <p:cNvPr id="5" name="Tijdelijke aanduiding voor notities 4"/>
          <p:cNvSpPr>
            <a:spLocks noGrp="1"/>
          </p:cNvSpPr>
          <p:nvPr>
            <p:ph type="body" sz="quarter" idx="3"/>
          </p:nvPr>
        </p:nvSpPr>
        <p:spPr>
          <a:xfrm>
            <a:off x="676117" y="4722694"/>
            <a:ext cx="5408930" cy="4474131"/>
          </a:xfrm>
          <a:prstGeom prst="rect">
            <a:avLst/>
          </a:prstGeom>
        </p:spPr>
        <p:txBody>
          <a:bodyPr vert="horz" lIns="90882" tIns="45441" rIns="90882" bIns="45441"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29837" cy="497126"/>
          </a:xfrm>
          <a:prstGeom prst="rect">
            <a:avLst/>
          </a:prstGeom>
        </p:spPr>
        <p:txBody>
          <a:bodyPr vert="horz" lIns="90882" tIns="45441" rIns="90882" bIns="4544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29761" y="9443662"/>
            <a:ext cx="2929837" cy="497126"/>
          </a:xfrm>
          <a:prstGeom prst="rect">
            <a:avLst/>
          </a:prstGeom>
        </p:spPr>
        <p:txBody>
          <a:bodyPr vert="horz" lIns="90882" tIns="45441" rIns="90882" bIns="45441" rtlCol="0" anchor="b"/>
          <a:lstStyle>
            <a:lvl1pPr algn="r">
              <a:defRPr sz="1200"/>
            </a:lvl1pPr>
          </a:lstStyle>
          <a:p>
            <a:fld id="{6B90366D-C637-4703-958B-226BE548485A}" type="slidenum">
              <a:rPr lang="nl-NL" smtClean="0"/>
              <a:pPr/>
              <a:t>‹nr.›</a:t>
            </a:fld>
            <a:endParaRPr lang="nl-NL"/>
          </a:p>
        </p:txBody>
      </p:sp>
    </p:spTree>
    <p:extLst>
      <p:ext uri="{BB962C8B-B14F-4D97-AF65-F5344CB8AC3E}">
        <p14:creationId xmlns:p14="http://schemas.microsoft.com/office/powerpoint/2010/main" val="258937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ernieuwenderwijs.nl/downloa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Omgaan met weerstand? </a:t>
            </a:r>
          </a:p>
          <a:p>
            <a:pPr marL="171450" indent="-171450">
              <a:buFontTx/>
              <a:buChar char="-"/>
            </a:pPr>
            <a:r>
              <a:rPr lang="nl-BE" dirty="0"/>
              <a:t>Begrip en benoemen van gevoelens (wat vervelend) </a:t>
            </a:r>
          </a:p>
          <a:p>
            <a:pPr marL="171450" indent="-171450">
              <a:buFontTx/>
              <a:buChar char="-"/>
            </a:pPr>
            <a:r>
              <a:rPr lang="nl-BE" dirty="0"/>
              <a:t>Niet zelf in de weerstand schieten </a:t>
            </a:r>
          </a:p>
          <a:p>
            <a:pPr marL="171450" indent="-171450">
              <a:buFontTx/>
              <a:buChar char="-"/>
            </a:pPr>
            <a:r>
              <a:rPr lang="nl-BE" dirty="0"/>
              <a:t>Zelf mee nadenken </a:t>
            </a:r>
            <a:r>
              <a:rPr lang="nl-BE" dirty="0">
                <a:sym typeface="Wingdings" pitchFamily="2" charset="2"/>
              </a:rPr>
              <a:t> het gezamenlijk doel benoemen </a:t>
            </a:r>
            <a:endParaRPr lang="nl-BE" dirty="0"/>
          </a:p>
          <a:p>
            <a:endParaRPr lang="nl-BE" dirty="0"/>
          </a:p>
          <a:p>
            <a:r>
              <a:rPr lang="nl-BE" dirty="0"/>
              <a:t>Klaarzetten: </a:t>
            </a:r>
          </a:p>
          <a:p>
            <a:pPr marL="171450" indent="-171450">
              <a:buFontTx/>
              <a:buChar char="-"/>
            </a:pPr>
            <a:r>
              <a:rPr lang="nl-BE" dirty="0"/>
              <a:t>Banken in gesprekscirkel of tafel </a:t>
            </a:r>
          </a:p>
          <a:p>
            <a:pPr marL="171450" indent="-171450">
              <a:buFontTx/>
              <a:buChar char="-"/>
            </a:pPr>
            <a:endParaRPr lang="nl-BE" dirty="0"/>
          </a:p>
          <a:p>
            <a:r>
              <a:rPr lang="nl-BE" dirty="0"/>
              <a:t>Materiaal: </a:t>
            </a:r>
          </a:p>
          <a:p>
            <a:pPr marL="171450" lvl="0" indent="-171450">
              <a:buFontTx/>
              <a:buChar char="-"/>
            </a:pPr>
            <a:r>
              <a:rPr lang="nl-BE" dirty="0"/>
              <a:t>Werkboek LDLN </a:t>
            </a:r>
          </a:p>
          <a:p>
            <a:pPr marL="171450" lvl="0" indent="-171450">
              <a:buFontTx/>
              <a:buChar char="-"/>
            </a:pPr>
            <a:r>
              <a:rPr lang="nl-BE" dirty="0"/>
              <a:t>Klaskit-boeken </a:t>
            </a:r>
          </a:p>
          <a:p>
            <a:pPr marL="171450" lvl="0" indent="-171450">
              <a:buFontTx/>
              <a:buChar char="-"/>
            </a:pPr>
            <a:r>
              <a:rPr lang="nl-BE" dirty="0"/>
              <a:t>Extra literatuur</a:t>
            </a:r>
          </a:p>
          <a:p>
            <a:pPr marL="171450" indent="-171450">
              <a:buFontTx/>
              <a:buChar char="-"/>
            </a:pPr>
            <a:endParaRPr lang="nl-BE" dirty="0"/>
          </a:p>
          <a:p>
            <a:pPr marL="171450" indent="-171450">
              <a:buFontTx/>
              <a:buChar char="-"/>
            </a:pPr>
            <a:endParaRPr lang="nl-BE" dirty="0"/>
          </a:p>
          <a:p>
            <a:pPr marL="171450" indent="-171450">
              <a:buFontTx/>
              <a:buChar char="-"/>
            </a:pPr>
            <a:r>
              <a:rPr lang="nl-BE" dirty="0"/>
              <a:t>PRINT: </a:t>
            </a:r>
          </a:p>
          <a:p>
            <a:pPr marL="628650" lvl="1" indent="-171450">
              <a:buFontTx/>
              <a:buChar char="-"/>
            </a:pPr>
            <a:endParaRPr lang="nl-BE" dirty="0"/>
          </a:p>
          <a:p>
            <a:pPr marL="628650" lvl="1" indent="-171450">
              <a:buFontTx/>
              <a:buChar char="-"/>
            </a:pPr>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a:t>
            </a:fld>
            <a:endParaRPr lang="nl-NL"/>
          </a:p>
        </p:txBody>
      </p:sp>
    </p:spTree>
    <p:extLst>
      <p:ext uri="{BB962C8B-B14F-4D97-AF65-F5344CB8AC3E}">
        <p14:creationId xmlns:p14="http://schemas.microsoft.com/office/powerpoint/2010/main" val="226582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als dit (</a:t>
            </a:r>
            <a:r>
              <a:rPr lang="nl-NL" dirty="0" err="1"/>
              <a:t>klasmgt</a:t>
            </a:r>
            <a:r>
              <a:rPr lang="nl-NL" dirty="0"/>
              <a:t> en storend gedrag) </a:t>
            </a:r>
            <a:br>
              <a:rPr lang="nl-NL" dirty="0"/>
            </a:br>
            <a:r>
              <a:rPr lang="nl-NL" dirty="0"/>
              <a:t>Waarom werken leerlingen niet actief mee? </a:t>
            </a:r>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15</a:t>
            </a:fld>
            <a:endParaRPr lang="nl-NL"/>
          </a:p>
        </p:txBody>
      </p:sp>
    </p:spTree>
    <p:extLst>
      <p:ext uri="{BB962C8B-B14F-4D97-AF65-F5344CB8AC3E}">
        <p14:creationId xmlns:p14="http://schemas.microsoft.com/office/powerpoint/2010/main" val="4708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VALKUIL en slecht buikgevoel om te weten of leerlingen effectief leren </a:t>
            </a:r>
            <a:r>
              <a:rPr lang="nl-NL" dirty="0">
                <a:sym typeface="Wingdings" pitchFamily="2" charset="2"/>
              </a:rPr>
              <a:t> Formatief toetsen om weten of </a:t>
            </a:r>
            <a:r>
              <a:rPr lang="nl-NL" dirty="0" err="1">
                <a:sym typeface="Wingdings" pitchFamily="2" charset="2"/>
              </a:rPr>
              <a:t>lln</a:t>
            </a:r>
            <a:r>
              <a:rPr lang="nl-NL" dirty="0">
                <a:sym typeface="Wingdings" pitchFamily="2" charset="2"/>
              </a:rPr>
              <a:t> effectief aan het leren zijn (en dus diep aan het nadenken) </a:t>
            </a:r>
            <a:endParaRPr lang="nl-NL"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16</a:t>
            </a:fld>
            <a:endParaRPr lang="nl-NL"/>
          </a:p>
        </p:txBody>
      </p:sp>
    </p:spTree>
    <p:extLst>
      <p:ext uri="{BB962C8B-B14F-4D97-AF65-F5344CB8AC3E}">
        <p14:creationId xmlns:p14="http://schemas.microsoft.com/office/powerpoint/2010/main" val="97697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kern="1200" dirty="0">
                <a:solidFill>
                  <a:schemeClr val="tx1"/>
                </a:solidFill>
                <a:effectLst/>
                <a:latin typeface="+mn-lt"/>
                <a:ea typeface="+mn-ea"/>
                <a:cs typeface="+mn-cs"/>
              </a:rPr>
              <a:t>Fase 4: </a:t>
            </a:r>
            <a:r>
              <a:rPr lang="nl-BE" sz="1200" b="0" i="0" kern="1200" dirty="0">
                <a:solidFill>
                  <a:schemeClr val="tx1"/>
                </a:solidFill>
                <a:effectLst/>
                <a:latin typeface="+mn-lt"/>
                <a:ea typeface="+mn-ea"/>
                <a:cs typeface="+mn-cs"/>
              </a:rPr>
              <a:t>alternatieven </a:t>
            </a:r>
          </a:p>
          <a:p>
            <a:r>
              <a:rPr lang="nl-BE" sz="1200" b="0" i="0" kern="1200" dirty="0">
                <a:solidFill>
                  <a:schemeClr val="tx1"/>
                </a:solidFill>
                <a:effectLst/>
                <a:latin typeface="+mn-lt"/>
                <a:ea typeface="+mn-ea"/>
                <a:cs typeface="+mn-cs"/>
              </a:rPr>
              <a:t>Welke alternatieven zie ik (oplossingen of manieren om gebruik te maken van mijn ontdekking)?</a:t>
            </a:r>
          </a:p>
          <a:p>
            <a:r>
              <a:rPr lang="nl-BE" sz="1200" b="0" i="0" kern="1200" dirty="0">
                <a:solidFill>
                  <a:schemeClr val="tx1"/>
                </a:solidFill>
                <a:effectLst/>
                <a:latin typeface="+mn-lt"/>
                <a:ea typeface="+mn-ea"/>
                <a:cs typeface="+mn-cs"/>
              </a:rPr>
              <a:t>Welke voor- en nadelen hebben die?</a:t>
            </a:r>
          </a:p>
          <a:p>
            <a:r>
              <a:rPr lang="nl-BE" sz="1200" b="0" i="0" kern="1200" dirty="0">
                <a:solidFill>
                  <a:schemeClr val="tx1"/>
                </a:solidFill>
                <a:effectLst/>
                <a:latin typeface="+mn-lt"/>
                <a:ea typeface="+mn-ea"/>
                <a:cs typeface="+mn-cs"/>
              </a:rPr>
              <a:t>Wat neem ik me nu voor, voor de volgende keer?</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 </a:t>
            </a:r>
            <a:r>
              <a:rPr lang="nl-BE" sz="1200" b="1" i="0" kern="1200" dirty="0">
                <a:solidFill>
                  <a:schemeClr val="tx1"/>
                </a:solidFill>
                <a:effectLst/>
                <a:latin typeface="+mn-lt"/>
                <a:ea typeface="+mn-ea"/>
                <a:cs typeface="+mn-cs"/>
              </a:rPr>
              <a:t>Fase 5:</a:t>
            </a:r>
            <a:r>
              <a:rPr lang="nl-BE" sz="1200" b="0" i="0" kern="1200" dirty="0">
                <a:solidFill>
                  <a:schemeClr val="tx1"/>
                </a:solidFill>
                <a:effectLst/>
                <a:latin typeface="+mn-lt"/>
                <a:ea typeface="+mn-ea"/>
                <a:cs typeface="+mn-cs"/>
              </a:rPr>
              <a:t> uitproberen</a:t>
            </a:r>
          </a:p>
          <a:p>
            <a:r>
              <a:rPr lang="nl-BE" sz="1200" b="0" i="0" kern="1200" dirty="0">
                <a:solidFill>
                  <a:schemeClr val="tx1"/>
                </a:solidFill>
                <a:effectLst/>
                <a:latin typeface="+mn-lt"/>
                <a:ea typeface="+mn-ea"/>
                <a:cs typeface="+mn-cs"/>
              </a:rPr>
              <a:t>Wat wil ik bereiken?</a:t>
            </a:r>
          </a:p>
          <a:p>
            <a:r>
              <a:rPr lang="nl-BE" sz="1200" b="0" i="0" kern="1200" dirty="0">
                <a:solidFill>
                  <a:schemeClr val="tx1"/>
                </a:solidFill>
                <a:effectLst/>
                <a:latin typeface="+mn-lt"/>
                <a:ea typeface="+mn-ea"/>
                <a:cs typeface="+mn-cs"/>
              </a:rPr>
              <a:t>Waar wil ik op letten?</a:t>
            </a:r>
          </a:p>
          <a:p>
            <a:r>
              <a:rPr lang="nl-BE" sz="1200" b="0" i="0" kern="1200" dirty="0">
                <a:solidFill>
                  <a:schemeClr val="tx1"/>
                </a:solidFill>
                <a:effectLst/>
                <a:latin typeface="+mn-lt"/>
                <a:ea typeface="+mn-ea"/>
                <a:cs typeface="+mn-cs"/>
              </a:rPr>
              <a:t>Wat wil ik uitproberen?</a:t>
            </a:r>
          </a:p>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19</a:t>
            </a:fld>
            <a:endParaRPr lang="nl-NL"/>
          </a:p>
        </p:txBody>
      </p:sp>
    </p:spTree>
    <p:extLst>
      <p:ext uri="{BB962C8B-B14F-4D97-AF65-F5344CB8AC3E}">
        <p14:creationId xmlns:p14="http://schemas.microsoft.com/office/powerpoint/2010/main" val="11517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Spiegel</a:t>
            </a:r>
            <a:r>
              <a:rPr lang="en-US" baseline="0" dirty="0"/>
              <a:t> </a:t>
            </a:r>
            <a:r>
              <a:rPr lang="en-US" baseline="0" dirty="0" err="1"/>
              <a:t>aanbieden</a:t>
            </a:r>
            <a:endParaRPr lang="en-US" baseline="0" dirty="0"/>
          </a:p>
          <a:p>
            <a:r>
              <a:rPr lang="en-US" baseline="0" dirty="0" err="1"/>
              <a:t>Uitdagen</a:t>
            </a:r>
            <a:endParaRPr lang="en-US" baseline="0" dirty="0"/>
          </a:p>
          <a:p>
            <a:r>
              <a:rPr lang="en-US" baseline="0" dirty="0" err="1"/>
              <a:t>Stimuleren</a:t>
            </a:r>
            <a:r>
              <a:rPr lang="en-US" baseline="0" dirty="0"/>
              <a:t> tot </a:t>
            </a:r>
            <a:r>
              <a:rPr lang="en-US" baseline="0" dirty="0" err="1"/>
              <a:t>initiatief</a:t>
            </a:r>
            <a:endParaRPr lang="en-US" dirty="0"/>
          </a:p>
        </p:txBody>
      </p:sp>
      <p:sp>
        <p:nvSpPr>
          <p:cNvPr id="4" name="Slide Number Placeholder 3"/>
          <p:cNvSpPr>
            <a:spLocks noGrp="1"/>
          </p:cNvSpPr>
          <p:nvPr>
            <p:ph type="sldNum" sz="quarter" idx="10"/>
          </p:nvPr>
        </p:nvSpPr>
        <p:spPr/>
        <p:txBody>
          <a:bodyPr/>
          <a:lstStyle/>
          <a:p>
            <a:fld id="{6B90366D-C637-4703-958B-226BE548485A}" type="slidenum">
              <a:rPr lang="nl-NL" smtClean="0"/>
              <a:pPr/>
              <a:t>25</a:t>
            </a:fld>
            <a:endParaRPr lang="nl-NL"/>
          </a:p>
        </p:txBody>
      </p:sp>
    </p:spTree>
    <p:extLst>
      <p:ext uri="{BB962C8B-B14F-4D97-AF65-F5344CB8AC3E}">
        <p14:creationId xmlns:p14="http://schemas.microsoft.com/office/powerpoint/2010/main" val="344619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Gras </a:t>
            </a:r>
            <a:r>
              <a:rPr lang="en-US" dirty="0" err="1"/>
              <a:t>gaat</a:t>
            </a:r>
            <a:r>
              <a:rPr lang="en-US" dirty="0"/>
              <a:t> </a:t>
            </a:r>
            <a:r>
              <a:rPr lang="en-US" dirty="0" err="1"/>
              <a:t>niet</a:t>
            </a:r>
            <a:r>
              <a:rPr lang="en-US" dirty="0"/>
              <a:t> harder </a:t>
            </a:r>
            <a:r>
              <a:rPr lang="en-US" dirty="0" err="1"/>
              <a:t>groeien</a:t>
            </a:r>
            <a:r>
              <a:rPr lang="en-US" dirty="0"/>
              <a:t> </a:t>
            </a:r>
            <a:r>
              <a:rPr lang="en-US" dirty="0" err="1"/>
              <a:t>als</a:t>
            </a:r>
            <a:r>
              <a:rPr lang="en-US" dirty="0"/>
              <a:t> je </a:t>
            </a:r>
            <a:r>
              <a:rPr lang="en-US" dirty="0" err="1"/>
              <a:t>eraan</a:t>
            </a:r>
            <a:r>
              <a:rPr lang="en-US" dirty="0"/>
              <a:t> </a:t>
            </a:r>
            <a:r>
              <a:rPr lang="en-US" dirty="0" err="1"/>
              <a:t>trekt</a:t>
            </a:r>
            <a:r>
              <a:rPr lang="en-US" dirty="0"/>
              <a:t> </a:t>
            </a:r>
          </a:p>
        </p:txBody>
      </p:sp>
      <p:sp>
        <p:nvSpPr>
          <p:cNvPr id="4" name="Slide Number Placeholder 3"/>
          <p:cNvSpPr>
            <a:spLocks noGrp="1"/>
          </p:cNvSpPr>
          <p:nvPr>
            <p:ph type="sldNum" sz="quarter" idx="10"/>
          </p:nvPr>
        </p:nvSpPr>
        <p:spPr/>
        <p:txBody>
          <a:bodyPr/>
          <a:lstStyle/>
          <a:p>
            <a:fld id="{6B90366D-C637-4703-958B-226BE548485A}" type="slidenum">
              <a:rPr lang="nl-NL" smtClean="0"/>
              <a:pPr/>
              <a:t>26</a:t>
            </a:fld>
            <a:endParaRPr lang="nl-NL"/>
          </a:p>
        </p:txBody>
      </p:sp>
    </p:spTree>
    <p:extLst>
      <p:ext uri="{BB962C8B-B14F-4D97-AF65-F5344CB8AC3E}">
        <p14:creationId xmlns:p14="http://schemas.microsoft.com/office/powerpoint/2010/main" val="420551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Bij voorbeelden: er staan er drie in het boek </a:t>
            </a:r>
            <a:r>
              <a:rPr lang="nl-BE" err="1"/>
              <a:t>blz</a:t>
            </a:r>
            <a:r>
              <a:rPr lang="nl-BE"/>
              <a:t> 27-28 </a:t>
            </a:r>
            <a:r>
              <a:rPr lang="nl-BE">
                <a:sym typeface="Wingdings" panose="05000000000000000000" pitchFamily="2" charset="2"/>
              </a:rPr>
              <a:t>misschien ook voorbeeld geven van student op stage (en zo verschil tussen advies geven</a:t>
            </a:r>
            <a:r>
              <a:rPr lang="nl-BE" baseline="0">
                <a:sym typeface="Wingdings" panose="05000000000000000000" pitchFamily="2" charset="2"/>
              </a:rPr>
              <a:t> en coachen uitleggen)</a:t>
            </a:r>
          </a:p>
          <a:p>
            <a:endParaRPr lang="nl-BE"/>
          </a:p>
          <a:p>
            <a:r>
              <a:rPr lang="nl-BE" err="1"/>
              <a:t>Sle</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27</a:t>
            </a:fld>
            <a:endParaRPr lang="nl-NL"/>
          </a:p>
        </p:txBody>
      </p:sp>
    </p:spTree>
    <p:extLst>
      <p:ext uri="{BB962C8B-B14F-4D97-AF65-F5344CB8AC3E}">
        <p14:creationId xmlns:p14="http://schemas.microsoft.com/office/powerpoint/2010/main" val="369431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dirty="0"/>
              <a:t>authentieke belangstelling = basis van coachen </a:t>
            </a:r>
            <a:r>
              <a:rPr lang="nl-BE" i="1" dirty="0"/>
              <a:t>(cf. CV2)</a:t>
            </a:r>
          </a:p>
          <a:p>
            <a:pPr>
              <a:defRPr/>
            </a:pPr>
            <a:r>
              <a:rPr lang="nl-BE" dirty="0"/>
              <a:t>Luisteren en ‘goede vragen’ stellen vloeien hieruit voort.</a:t>
            </a:r>
          </a:p>
          <a:p>
            <a:pPr marL="0" indent="0">
              <a:buNone/>
              <a:defRPr/>
            </a:pPr>
            <a:r>
              <a:rPr lang="nl-BE" altLang="nl-BE" dirty="0"/>
              <a:t>= de ander helpen om te verkennen, om te exploreren waar het echt om gaat: diep verkennen</a:t>
            </a:r>
          </a:p>
          <a:p>
            <a:pPr marL="0" indent="0">
              <a:buNone/>
              <a:defRPr/>
            </a:pPr>
            <a:r>
              <a:rPr lang="nl-BE" altLang="nl-BE" dirty="0"/>
              <a:t>= vaardigheid om de ander op weg te zetten (</a:t>
            </a:r>
            <a:r>
              <a:rPr lang="nl-BE" altLang="nl-BE" b="1" dirty="0">
                <a:solidFill>
                  <a:schemeClr val="accent3"/>
                </a:solidFill>
              </a:rPr>
              <a:t>vragen stellen </a:t>
            </a:r>
            <a:r>
              <a:rPr lang="nl-BE" altLang="nl-BE" dirty="0"/>
              <a:t>en </a:t>
            </a:r>
            <a:r>
              <a:rPr lang="nl-BE" altLang="nl-BE" b="1" dirty="0">
                <a:solidFill>
                  <a:schemeClr val="accent3"/>
                </a:solidFill>
              </a:rPr>
              <a:t>écht luisteren</a:t>
            </a:r>
            <a:r>
              <a:rPr lang="nl-BE" altLang="nl-BE" dirty="0"/>
              <a:t>)</a:t>
            </a:r>
          </a:p>
          <a:p>
            <a:endParaRPr lang="nl-NL"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28</a:t>
            </a:fld>
            <a:endParaRPr lang="nl-NL"/>
          </a:p>
        </p:txBody>
      </p:sp>
    </p:spTree>
    <p:extLst>
      <p:ext uri="{BB962C8B-B14F-4D97-AF65-F5344CB8AC3E}">
        <p14:creationId xmlns:p14="http://schemas.microsoft.com/office/powerpoint/2010/main" val="211531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29</a:t>
            </a:fld>
            <a:endParaRPr lang="nl-NL"/>
          </a:p>
        </p:txBody>
      </p:sp>
    </p:spTree>
    <p:extLst>
      <p:ext uri="{BB962C8B-B14F-4D97-AF65-F5344CB8AC3E}">
        <p14:creationId xmlns:p14="http://schemas.microsoft.com/office/powerpoint/2010/main" val="2833368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30</a:t>
            </a:fld>
            <a:endParaRPr lang="nl-NL"/>
          </a:p>
        </p:txBody>
      </p:sp>
    </p:spTree>
    <p:extLst>
      <p:ext uri="{BB962C8B-B14F-4D97-AF65-F5344CB8AC3E}">
        <p14:creationId xmlns:p14="http://schemas.microsoft.com/office/powerpoint/2010/main" val="46901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Omgaan met weerstand? </a:t>
            </a:r>
          </a:p>
          <a:p>
            <a:pPr marL="171450" indent="-171450">
              <a:buFontTx/>
              <a:buChar char="-"/>
            </a:pPr>
            <a:r>
              <a:rPr lang="nl-BE" dirty="0"/>
              <a:t>Begrip en benoemen van gevoelens (wat vervelend) </a:t>
            </a:r>
          </a:p>
          <a:p>
            <a:pPr marL="171450" indent="-171450">
              <a:buFontTx/>
              <a:buChar char="-"/>
            </a:pPr>
            <a:r>
              <a:rPr lang="nl-BE" dirty="0"/>
              <a:t>Niet zelf in de weerstand schieten </a:t>
            </a:r>
          </a:p>
          <a:p>
            <a:pPr marL="171450" indent="-171450">
              <a:buFontTx/>
              <a:buChar char="-"/>
            </a:pPr>
            <a:r>
              <a:rPr lang="nl-BE" dirty="0"/>
              <a:t>Zelf mee nadenken </a:t>
            </a:r>
            <a:r>
              <a:rPr lang="nl-BE" dirty="0">
                <a:sym typeface="Wingdings" pitchFamily="2" charset="2"/>
              </a:rPr>
              <a:t> het gezamenlijk doel benoemen </a:t>
            </a:r>
            <a:endParaRPr lang="nl-BE" dirty="0"/>
          </a:p>
          <a:p>
            <a:endParaRPr lang="nl-BE" dirty="0"/>
          </a:p>
          <a:p>
            <a:r>
              <a:rPr lang="nl-BE" dirty="0"/>
              <a:t>Klaarzetten: </a:t>
            </a:r>
          </a:p>
          <a:p>
            <a:pPr marL="171450" indent="-171450">
              <a:buFontTx/>
              <a:buChar char="-"/>
            </a:pPr>
            <a:r>
              <a:rPr lang="nl-BE" dirty="0"/>
              <a:t>Banken in gesprekscirkel of tafel </a:t>
            </a:r>
          </a:p>
          <a:p>
            <a:pPr marL="171450" indent="-171450">
              <a:buFontTx/>
              <a:buChar char="-"/>
            </a:pPr>
            <a:endParaRPr lang="nl-BE" dirty="0"/>
          </a:p>
          <a:p>
            <a:r>
              <a:rPr lang="nl-BE" dirty="0"/>
              <a:t>Materiaal: </a:t>
            </a:r>
          </a:p>
          <a:p>
            <a:pPr marL="171450" lvl="0" indent="-171450">
              <a:buFontTx/>
              <a:buChar char="-"/>
            </a:pPr>
            <a:r>
              <a:rPr lang="nl-BE" dirty="0"/>
              <a:t>Werkboek LDLN </a:t>
            </a:r>
          </a:p>
          <a:p>
            <a:pPr marL="171450" lvl="0" indent="-171450">
              <a:buFontTx/>
              <a:buChar char="-"/>
            </a:pPr>
            <a:r>
              <a:rPr lang="nl-BE" dirty="0"/>
              <a:t>Klaskit boeken </a:t>
            </a:r>
          </a:p>
          <a:p>
            <a:pPr marL="171450" lvl="0" indent="-171450">
              <a:buFontTx/>
              <a:buChar char="-"/>
            </a:pPr>
            <a:r>
              <a:rPr lang="nl-BE" dirty="0"/>
              <a:t>Extra literatuur</a:t>
            </a:r>
          </a:p>
          <a:p>
            <a:pPr marL="171450" indent="-171450">
              <a:buFontTx/>
              <a:buChar char="-"/>
            </a:pPr>
            <a:endParaRPr lang="nl-BE" dirty="0"/>
          </a:p>
          <a:p>
            <a:pPr marL="171450" indent="-171450">
              <a:buFontTx/>
              <a:buChar char="-"/>
            </a:pPr>
            <a:endParaRPr lang="nl-BE" dirty="0"/>
          </a:p>
          <a:p>
            <a:pPr marL="171450" indent="-171450">
              <a:buFontTx/>
              <a:buChar char="-"/>
            </a:pPr>
            <a:r>
              <a:rPr lang="nl-BE" dirty="0"/>
              <a:t>PRINT: </a:t>
            </a:r>
          </a:p>
          <a:p>
            <a:pPr marL="628650" lvl="1" indent="-171450">
              <a:buFontTx/>
              <a:buChar char="-"/>
            </a:pPr>
            <a:endParaRPr lang="nl-BE" dirty="0"/>
          </a:p>
          <a:p>
            <a:pPr marL="628650" lvl="1" indent="-171450">
              <a:buFontTx/>
              <a:buChar char="-"/>
            </a:pPr>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5</a:t>
            </a:fld>
            <a:endParaRPr lang="nl-NL"/>
          </a:p>
        </p:txBody>
      </p:sp>
    </p:spTree>
    <p:extLst>
      <p:ext uri="{BB962C8B-B14F-4D97-AF65-F5344CB8AC3E}">
        <p14:creationId xmlns:p14="http://schemas.microsoft.com/office/powerpoint/2010/main" val="39148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7</a:t>
            </a:fld>
            <a:endParaRPr lang="nl-NL"/>
          </a:p>
        </p:txBody>
      </p:sp>
    </p:spTree>
    <p:extLst>
      <p:ext uri="{BB962C8B-B14F-4D97-AF65-F5344CB8AC3E}">
        <p14:creationId xmlns:p14="http://schemas.microsoft.com/office/powerpoint/2010/main" val="324889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groot te printen (</a:t>
            </a:r>
            <a:r>
              <a:rPr lang="nl-NL" dirty="0" err="1"/>
              <a:t>b&amp;t</a:t>
            </a:r>
            <a:r>
              <a:rPr lang="nl-NL" dirty="0"/>
              <a:t> onderwijs) + magneten of plakband </a:t>
            </a:r>
          </a:p>
          <a:p>
            <a:r>
              <a:rPr lang="nl-NL" dirty="0">
                <a:sym typeface="Wingdings" pitchFamily="2" charset="2"/>
              </a:rPr>
              <a:t> Navragen of er een bord is in het klaslokaal? </a:t>
            </a:r>
            <a:endParaRPr lang="nl-NL"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8</a:t>
            </a:fld>
            <a:endParaRPr lang="nl-NL"/>
          </a:p>
        </p:txBody>
      </p:sp>
    </p:spTree>
    <p:extLst>
      <p:ext uri="{BB962C8B-B14F-4D97-AF65-F5344CB8AC3E}">
        <p14:creationId xmlns:p14="http://schemas.microsoft.com/office/powerpoint/2010/main" val="106306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9</a:t>
            </a:fld>
            <a:endParaRPr lang="nl-NL"/>
          </a:p>
        </p:txBody>
      </p:sp>
    </p:spTree>
    <p:extLst>
      <p:ext uri="{BB962C8B-B14F-4D97-AF65-F5344CB8AC3E}">
        <p14:creationId xmlns:p14="http://schemas.microsoft.com/office/powerpoint/2010/main" val="271914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10</a:t>
            </a:fld>
            <a:endParaRPr lang="nl-NL"/>
          </a:p>
        </p:txBody>
      </p:sp>
    </p:spTree>
    <p:extLst>
      <p:ext uri="{BB962C8B-B14F-4D97-AF65-F5344CB8AC3E}">
        <p14:creationId xmlns:p14="http://schemas.microsoft.com/office/powerpoint/2010/main" val="414535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Wat was de concrete situatie?</a:t>
            </a:r>
          </a:p>
          <a:p>
            <a:r>
              <a:rPr lang="nl-BE" sz="1200" b="0" i="0" kern="1200" dirty="0">
                <a:solidFill>
                  <a:schemeClr val="tx1"/>
                </a:solidFill>
                <a:effectLst/>
                <a:latin typeface="+mn-lt"/>
                <a:ea typeface="+mn-ea"/>
                <a:cs typeface="+mn-cs"/>
              </a:rPr>
              <a:t>Wat was mijn taak binnen deze situatie?</a:t>
            </a:r>
          </a:p>
          <a:p>
            <a:r>
              <a:rPr lang="nl-BE" sz="1200" b="0" i="0" kern="1200" dirty="0">
                <a:solidFill>
                  <a:schemeClr val="tx1"/>
                </a:solidFill>
                <a:effectLst/>
                <a:latin typeface="+mn-lt"/>
                <a:ea typeface="+mn-ea"/>
                <a:cs typeface="+mn-cs"/>
              </a:rPr>
              <a:t>Welke concrete acties heb ik in deze situatie ondernomen?</a:t>
            </a:r>
          </a:p>
          <a:p>
            <a:r>
              <a:rPr lang="nl-BE" sz="1200" b="0" i="0" kern="1200" dirty="0">
                <a:solidFill>
                  <a:schemeClr val="tx1"/>
                </a:solidFill>
                <a:effectLst/>
                <a:latin typeface="+mn-lt"/>
                <a:ea typeface="+mn-ea"/>
                <a:cs typeface="+mn-cs"/>
              </a:rPr>
              <a:t>Wat was het resultaat van deze acties?</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Wat zag ik?</a:t>
            </a:r>
          </a:p>
          <a:p>
            <a:r>
              <a:rPr lang="nl-BE" sz="1200" b="0" i="0" kern="1200" dirty="0">
                <a:solidFill>
                  <a:schemeClr val="tx1"/>
                </a:solidFill>
                <a:effectLst/>
                <a:latin typeface="+mn-lt"/>
                <a:ea typeface="+mn-ea"/>
                <a:cs typeface="+mn-cs"/>
              </a:rPr>
              <a:t>Wat deed ik?</a:t>
            </a:r>
          </a:p>
          <a:p>
            <a:r>
              <a:rPr lang="nl-BE" sz="1200" b="0" i="0" kern="1200" dirty="0">
                <a:solidFill>
                  <a:schemeClr val="tx1"/>
                </a:solidFill>
                <a:effectLst/>
                <a:latin typeface="+mn-lt"/>
                <a:ea typeface="+mn-ea"/>
                <a:cs typeface="+mn-cs"/>
              </a:rPr>
              <a:t>Wat dacht ik?</a:t>
            </a:r>
          </a:p>
          <a:p>
            <a:r>
              <a:rPr lang="nl-BE" sz="1200" b="0" i="0" kern="1200" dirty="0">
                <a:solidFill>
                  <a:schemeClr val="tx1"/>
                </a:solidFill>
                <a:effectLst/>
                <a:latin typeface="+mn-lt"/>
                <a:ea typeface="+mn-ea"/>
                <a:cs typeface="+mn-cs"/>
              </a:rPr>
              <a:t>Wat voelde ik?</a:t>
            </a:r>
          </a:p>
          <a:p>
            <a:r>
              <a:rPr lang="nl-BE" dirty="0"/>
              <a:t> </a:t>
            </a:r>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11</a:t>
            </a:fld>
            <a:endParaRPr lang="nl-NL"/>
          </a:p>
        </p:txBody>
      </p:sp>
    </p:spTree>
    <p:extLst>
      <p:ext uri="{BB962C8B-B14F-4D97-AF65-F5344CB8AC3E}">
        <p14:creationId xmlns:p14="http://schemas.microsoft.com/office/powerpoint/2010/main" val="70666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IDEE: als trainer op de achtergrond ideeën benoemen en kernwoorden noteren op bord </a:t>
            </a:r>
            <a:r>
              <a:rPr lang="nl-BE" sz="1200" b="0" i="0" kern="1200" dirty="0">
                <a:solidFill>
                  <a:schemeClr val="tx1"/>
                </a:solidFill>
                <a:effectLst/>
                <a:latin typeface="+mn-lt"/>
                <a:ea typeface="+mn-ea"/>
                <a:cs typeface="+mn-cs"/>
                <a:sym typeface="Wingdings" pitchFamily="2" charset="2"/>
              </a:rPr>
              <a:t> later op padlet </a:t>
            </a:r>
            <a:r>
              <a:rPr lang="nl-BE" sz="1200" b="0" i="0" kern="1200" dirty="0">
                <a:solidFill>
                  <a:schemeClr val="tx1"/>
                </a:solidFill>
                <a:effectLst/>
                <a:latin typeface="+mn-lt"/>
                <a:ea typeface="+mn-ea"/>
                <a:cs typeface="+mn-cs"/>
              </a:rPr>
              <a:t> </a:t>
            </a:r>
          </a:p>
          <a:p>
            <a:endParaRPr lang="nl-BE" sz="1200" b="0" i="0" kern="1200" dirty="0">
              <a:solidFill>
                <a:schemeClr val="tx1"/>
              </a:solidFill>
              <a:effectLst/>
              <a:latin typeface="+mn-lt"/>
              <a:ea typeface="+mn-ea"/>
              <a:cs typeface="+mn-cs"/>
            </a:endParaRP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Wat heeft dat allemaal veroorzaakt? Waar heeft het mee te maken?</a:t>
            </a:r>
          </a:p>
          <a:p>
            <a:endParaRPr lang="nl-B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Doen waar je goed in bent, maakt misschien wel fysiek moe, maar levert wel nieuwe mentale energie op. Het laadt je batterijen op. Doen waar je niet goed in bent, kost heel veel energie en brengt in verhouding nauwelijks energie op. Doen waar je goed in bent leidt tot hogere betrokkenheid en tot betere werkresultaten en verder leidt dit tot positieve emoties en het gevoel van subjectief welbevinden of geluk.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sz="1200" b="0" i="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13</a:t>
            </a:fld>
            <a:endParaRPr lang="nl-NL"/>
          </a:p>
        </p:txBody>
      </p:sp>
    </p:spTree>
    <p:extLst>
      <p:ext uri="{BB962C8B-B14F-4D97-AF65-F5344CB8AC3E}">
        <p14:creationId xmlns:p14="http://schemas.microsoft.com/office/powerpoint/2010/main" val="57319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hlinkClick r:id="rId3"/>
              </a:rPr>
              <a:t>https://www.vernieuwenderwijs.nl/downloads/</a:t>
            </a:r>
            <a:r>
              <a:rPr lang="nl-BE" dirty="0"/>
              <a:t> </a:t>
            </a:r>
          </a:p>
          <a:p>
            <a:endParaRPr lang="nl-BE" dirty="0"/>
          </a:p>
        </p:txBody>
      </p:sp>
      <p:sp>
        <p:nvSpPr>
          <p:cNvPr id="4" name="Tijdelijke aanduiding voor dianummer 3"/>
          <p:cNvSpPr>
            <a:spLocks noGrp="1"/>
          </p:cNvSpPr>
          <p:nvPr>
            <p:ph type="sldNum" sz="quarter" idx="5"/>
          </p:nvPr>
        </p:nvSpPr>
        <p:spPr/>
        <p:txBody>
          <a:bodyPr/>
          <a:lstStyle/>
          <a:p>
            <a:fld id="{6B90366D-C637-4703-958B-226BE548485A}" type="slidenum">
              <a:rPr lang="nl-NL" smtClean="0"/>
              <a:pPr/>
              <a:t>14</a:t>
            </a:fld>
            <a:endParaRPr lang="nl-NL"/>
          </a:p>
        </p:txBody>
      </p:sp>
    </p:spTree>
    <p:extLst>
      <p:ext uri="{BB962C8B-B14F-4D97-AF65-F5344CB8AC3E}">
        <p14:creationId xmlns:p14="http://schemas.microsoft.com/office/powerpoint/2010/main" val="110368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68C59-1140-2441-BDB0-515321BAFE61}"/>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endParaRPr lang="nl-BE"/>
          </a:p>
        </p:txBody>
      </p:sp>
      <p:sp>
        <p:nvSpPr>
          <p:cNvPr id="3" name="Ondertitel 2">
            <a:extLst>
              <a:ext uri="{FF2B5EF4-FFF2-40B4-BE49-F238E27FC236}">
                <a16:creationId xmlns:a16="http://schemas.microsoft.com/office/drawing/2014/main" id="{B37DBC95-7750-2C4F-B818-CB4CBB6F69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3211E46C-2AED-9A4D-9A72-12BC1253DCE4}"/>
              </a:ext>
            </a:extLst>
          </p:cNvPr>
          <p:cNvSpPr>
            <a:spLocks noGrp="1"/>
          </p:cNvSpPr>
          <p:nvPr>
            <p:ph type="dt" sz="half" idx="10"/>
          </p:nvPr>
        </p:nvSpPr>
        <p:spPr/>
        <p:txBody>
          <a:bodyPr/>
          <a:lstStyle/>
          <a:p>
            <a:fld id="{93AAF648-F7C9-124E-820A-EB398FA724CF}" type="datetimeFigureOut">
              <a:rPr lang="nl-BE" smtClean="0"/>
              <a:t>11/11/2022</a:t>
            </a:fld>
            <a:endParaRPr lang="nl-BE"/>
          </a:p>
        </p:txBody>
      </p:sp>
      <p:sp>
        <p:nvSpPr>
          <p:cNvPr id="5" name="Tijdelijke aanduiding voor voettekst 4">
            <a:extLst>
              <a:ext uri="{FF2B5EF4-FFF2-40B4-BE49-F238E27FC236}">
                <a16:creationId xmlns:a16="http://schemas.microsoft.com/office/drawing/2014/main" id="{45B43F35-66DA-5640-B14F-5C4D05B7627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9165AF1-4753-AB44-81BF-3620F1DBF641}"/>
              </a:ext>
            </a:extLst>
          </p:cNvPr>
          <p:cNvSpPr>
            <a:spLocks noGrp="1"/>
          </p:cNvSpPr>
          <p:nvPr>
            <p:ph type="sldNum" sz="quarter" idx="12"/>
          </p:nvPr>
        </p:nvSpPr>
        <p:spPr/>
        <p:txBody>
          <a:bodyPr/>
          <a:lstStyle/>
          <a:p>
            <a:fld id="{34D259B7-7ECA-2F42-BBF1-5E26409D92AB}" type="slidenum">
              <a:rPr lang="nl-BE" smtClean="0"/>
              <a:t>‹nr.›</a:t>
            </a:fld>
            <a:endParaRPr lang="nl-BE"/>
          </a:p>
        </p:txBody>
      </p:sp>
    </p:spTree>
    <p:extLst>
      <p:ext uri="{BB962C8B-B14F-4D97-AF65-F5344CB8AC3E}">
        <p14:creationId xmlns:p14="http://schemas.microsoft.com/office/powerpoint/2010/main" val="383103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6F3B2-3333-6C4D-A517-6CE69787382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9D49F6A-12DC-C74E-8808-87C125728574}"/>
              </a:ext>
            </a:extLst>
          </p:cNvPr>
          <p:cNvSpPr>
            <a:spLocks noGrp="1"/>
          </p:cNvSpPr>
          <p:nvPr>
            <p:ph type="body" orient="vert" idx="1"/>
          </p:nvPr>
        </p:nvSpPr>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6F329371-846F-E848-A997-389843327CD5}"/>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5F5DC3B2-516C-5E4F-A09A-3A281A718B38}"/>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30DF51C9-4378-EE40-828A-8AF2513B04F9}"/>
              </a:ext>
            </a:extLst>
          </p:cNvPr>
          <p:cNvSpPr>
            <a:spLocks noGrp="1"/>
          </p:cNvSpPr>
          <p:nvPr>
            <p:ph type="sldNum" sz="quarter" idx="12"/>
          </p:nvPr>
        </p:nvSpPr>
        <p:spPr/>
        <p:txBody>
          <a:bodyPr/>
          <a:lstStyle/>
          <a:p>
            <a:pPr>
              <a:defRPr/>
            </a:pPr>
            <a:fld id="{261BCC69-71BA-4368-A8CB-CB923A3D90F3}"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82031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1641FB7-0A49-D349-9C62-AA7FA620CB6E}"/>
              </a:ext>
            </a:extLst>
          </p:cNvPr>
          <p:cNvSpPr>
            <a:spLocks noGrp="1"/>
          </p:cNvSpPr>
          <p:nvPr>
            <p:ph type="title" orient="vert"/>
          </p:nvPr>
        </p:nvSpPr>
        <p:spPr>
          <a:xfrm>
            <a:off x="6543675" y="365125"/>
            <a:ext cx="1971675"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1C289A0-9945-8E46-8B1F-86A5E5728556}"/>
              </a:ext>
            </a:extLst>
          </p:cNvPr>
          <p:cNvSpPr>
            <a:spLocks noGrp="1"/>
          </p:cNvSpPr>
          <p:nvPr>
            <p:ph type="body" orient="vert" idx="1"/>
          </p:nvPr>
        </p:nvSpPr>
        <p:spPr>
          <a:xfrm>
            <a:off x="628650" y="365125"/>
            <a:ext cx="5800725" cy="5811838"/>
          </a:xfrm>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1A07B0EB-E8A3-FA43-B6A3-9CE18A4D3E77}"/>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1A972973-1832-9644-A679-027CA07CFDC7}"/>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9F88A39D-74BB-2B42-9CCF-D9A88802C2E3}"/>
              </a:ext>
            </a:extLst>
          </p:cNvPr>
          <p:cNvSpPr>
            <a:spLocks noGrp="1"/>
          </p:cNvSpPr>
          <p:nvPr>
            <p:ph type="sldNum" sz="quarter" idx="12"/>
          </p:nvPr>
        </p:nvSpPr>
        <p:spPr/>
        <p:txBody>
          <a:bodyPr/>
          <a:lstStyle/>
          <a:p>
            <a:pPr>
              <a:defRPr/>
            </a:pPr>
            <a:fld id="{E416B1DE-F792-4BD2-99C7-895CF107585E}"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396808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7" name="Rechthoek 6"/>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 name="Tijdelijke aanduiding voor inhoud 2"/>
          <p:cNvSpPr>
            <a:spLocks noGrp="1"/>
          </p:cNvSpPr>
          <p:nvPr>
            <p:ph idx="1"/>
          </p:nvPr>
        </p:nvSpPr>
        <p:spPr>
          <a:xfrm>
            <a:off x="467544" y="1600201"/>
            <a:ext cx="8208912" cy="42770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BE"/>
              <a:t>AHS - PBAOSO - PRAKTIJK 3.1 - Lessen in orde - 2013-2014 - Piet BUYSE</a:t>
            </a:r>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14" name="Afbeelding 13" descr="ARTEV_lo_wit_PPT_RGB.png"/>
          <p:cNvPicPr>
            <a:picLocks noChangeAspect="1"/>
          </p:cNvPicPr>
          <p:nvPr userDrawn="1"/>
        </p:nvPicPr>
        <p:blipFill>
          <a:blip r:embed="rId2" cstate="print"/>
          <a:stretch>
            <a:fillRect/>
          </a:stretch>
        </p:blipFill>
        <p:spPr>
          <a:xfrm>
            <a:off x="8172400" y="6309326"/>
            <a:ext cx="476250" cy="2952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6" name="Rechthoek 5"/>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BE"/>
              <a:t>AHS - PBAOSO - PRAKTIJK 3.1 - Lessen in orde - 2013-2014 - Piet BUYSE</a:t>
            </a:r>
            <a:endParaRPr lang="nl-NL"/>
          </a:p>
        </p:txBody>
      </p:sp>
      <p:sp>
        <p:nvSpPr>
          <p:cNvPr id="5" name="Tijdelijke aanduiding voor dianummer 4"/>
          <p:cNvSpPr>
            <a:spLocks noGrp="1"/>
          </p:cNvSpPr>
          <p:nvPr>
            <p:ph type="sldNum" sz="quarter" idx="12"/>
          </p:nvPr>
        </p:nvSpPr>
        <p:spPr/>
        <p:txBody>
          <a:bodyPr/>
          <a:lstStyle/>
          <a:p>
            <a:fld id="{61A5F08B-08AE-4581-A5CB-D6D9DA0972F7}" type="slidenum">
              <a:rPr lang="nl-NL" smtClean="0"/>
              <a:pPr/>
              <a:t>‹nr.›</a:t>
            </a:fld>
            <a:endParaRPr lang="nl-NL"/>
          </a:p>
        </p:txBody>
      </p:sp>
      <p:sp>
        <p:nvSpPr>
          <p:cNvPr id="8"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9" name="Afbeelding 8" descr="ARTEV_lo_wit_PPT_RGB.png"/>
          <p:cNvPicPr>
            <a:picLocks noChangeAspect="1"/>
          </p:cNvPicPr>
          <p:nvPr userDrawn="1"/>
        </p:nvPicPr>
        <p:blipFill>
          <a:blip r:embed="rId2" cstate="print"/>
          <a:stretch>
            <a:fillRect/>
          </a:stretch>
        </p:blipFill>
        <p:spPr>
          <a:xfrm>
            <a:off x="8172400" y="6309326"/>
            <a:ext cx="476250" cy="2952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en verticale tekst">
    <p:spTree>
      <p:nvGrpSpPr>
        <p:cNvPr id="1" name=""/>
        <p:cNvGrpSpPr/>
        <p:nvPr/>
      </p:nvGrpSpPr>
      <p:grpSpPr>
        <a:xfrm>
          <a:off x="0" y="0"/>
          <a:ext cx="0" cy="0"/>
          <a:chOff x="0" y="0"/>
          <a:chExt cx="0" cy="0"/>
        </a:xfrm>
      </p:grpSpPr>
      <p:sp>
        <p:nvSpPr>
          <p:cNvPr id="7" name="Rechthoek 6"/>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BE"/>
              <a:t>AHS - PBAOSO - PRAKTIJK 3.1 - Lessen in orde - 2013-2014 - Piet BUYSE</a:t>
            </a:r>
            <a:endParaRPr lang="nl-NL"/>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NL"/>
              <a:t>Klik om de stijl te bewerken</a:t>
            </a:r>
          </a:p>
        </p:txBody>
      </p:sp>
      <p:pic>
        <p:nvPicPr>
          <p:cNvPr id="10" name="Afbeelding 9" descr="ARTEV_lo_wit_PPT_RGB.png"/>
          <p:cNvPicPr>
            <a:picLocks noChangeAspect="1"/>
          </p:cNvPicPr>
          <p:nvPr userDrawn="1"/>
        </p:nvPicPr>
        <p:blipFill>
          <a:blip r:embed="rId2" cstate="print"/>
          <a:stretch>
            <a:fillRect/>
          </a:stretch>
        </p:blipFill>
        <p:spPr>
          <a:xfrm>
            <a:off x="8172400" y="6309326"/>
            <a:ext cx="476250" cy="2952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8BEF9-0823-3549-A5A0-BB3A1BA30009}"/>
              </a:ext>
            </a:extLst>
          </p:cNvPr>
          <p:cNvSpPr>
            <a:spLocks noGrp="1"/>
          </p:cNvSpPr>
          <p:nvPr>
            <p:ph type="title"/>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30366AA2-8858-D649-B5BB-0AF3C9C44CC7}"/>
              </a:ext>
            </a:extLst>
          </p:cNvPr>
          <p:cNvSpPr>
            <a:spLocks noGrp="1"/>
          </p:cNvSpPr>
          <p:nvPr>
            <p:ph idx="1"/>
          </p:nvPr>
        </p:nvSpPr>
        <p:spPr/>
        <p:txBody>
          <a:body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AE4FECFC-EDF5-084A-B502-D02F0A3159DA}"/>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741E79C1-5660-544A-8751-13C59797A089}"/>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75032B32-CA2E-A042-92F0-3CC8391F67A1}"/>
              </a:ext>
            </a:extLst>
          </p:cNvPr>
          <p:cNvSpPr>
            <a:spLocks noGrp="1"/>
          </p:cNvSpPr>
          <p:nvPr>
            <p:ph type="sldNum" sz="quarter" idx="12"/>
          </p:nvPr>
        </p:nvSpPr>
        <p:spPr/>
        <p:txBody>
          <a:bodyPr/>
          <a:lstStyle/>
          <a:p>
            <a:pPr>
              <a:defRPr/>
            </a:pPr>
            <a:fld id="{8CD27B02-0B55-448B-B8D9-2A846A3857C9}"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58720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89AA2-02F8-B546-973C-5292B5799013}"/>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2249AAE-9F35-E24D-BF36-9685B4E5541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13C8611F-6411-AE47-B22C-E43222EDCE4A}"/>
              </a:ext>
            </a:extLst>
          </p:cNvPr>
          <p:cNvSpPr>
            <a:spLocks noGrp="1"/>
          </p:cNvSpPr>
          <p:nvPr>
            <p:ph type="dt" sz="half" idx="10"/>
          </p:nvPr>
        </p:nvSpPr>
        <p:spPr/>
        <p:txBody>
          <a:bodyPr/>
          <a:lstStyle/>
          <a:p>
            <a:pPr>
              <a:defRPr/>
            </a:pPr>
            <a:endParaRPr lang="en-US">
              <a:solidFill>
                <a:prstClr val="white"/>
              </a:solidFill>
            </a:endParaRPr>
          </a:p>
        </p:txBody>
      </p:sp>
      <p:sp>
        <p:nvSpPr>
          <p:cNvPr id="5" name="Tijdelijke aanduiding voor voettekst 4">
            <a:extLst>
              <a:ext uri="{FF2B5EF4-FFF2-40B4-BE49-F238E27FC236}">
                <a16:creationId xmlns:a16="http://schemas.microsoft.com/office/drawing/2014/main" id="{36C58633-709B-BE4E-B912-93EE0DEFBC56}"/>
              </a:ext>
            </a:extLst>
          </p:cNvPr>
          <p:cNvSpPr>
            <a:spLocks noGrp="1"/>
          </p:cNvSpPr>
          <p:nvPr>
            <p:ph type="ftr" sz="quarter" idx="11"/>
          </p:nvPr>
        </p:nvSpPr>
        <p:spPr/>
        <p:txBody>
          <a:bodyPr/>
          <a:lstStyle/>
          <a:p>
            <a:pPr>
              <a:defRPr/>
            </a:pPr>
            <a:endParaRPr lang="en-US">
              <a:solidFill>
                <a:prstClr val="white"/>
              </a:solidFill>
            </a:endParaRPr>
          </a:p>
        </p:txBody>
      </p:sp>
      <p:sp>
        <p:nvSpPr>
          <p:cNvPr id="6" name="Tijdelijke aanduiding voor dianummer 5">
            <a:extLst>
              <a:ext uri="{FF2B5EF4-FFF2-40B4-BE49-F238E27FC236}">
                <a16:creationId xmlns:a16="http://schemas.microsoft.com/office/drawing/2014/main" id="{1EEBD7A9-376F-9C47-8C06-7CFE3F567DA8}"/>
              </a:ext>
            </a:extLst>
          </p:cNvPr>
          <p:cNvSpPr>
            <a:spLocks noGrp="1"/>
          </p:cNvSpPr>
          <p:nvPr>
            <p:ph type="sldNum" sz="quarter" idx="12"/>
          </p:nvPr>
        </p:nvSpPr>
        <p:spPr/>
        <p:txBody>
          <a:bodyPr/>
          <a:lstStyle/>
          <a:p>
            <a:pPr>
              <a:defRPr/>
            </a:pPr>
            <a:fld id="{C6232BAF-A57F-4D4F-BD3D-1E5D3D94AA23}"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71515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53927-0320-454B-832C-AC1C4F1C50A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A119FD4-80C3-CE4A-B962-D66749F2FE46}"/>
              </a:ext>
            </a:extLst>
          </p:cNvPr>
          <p:cNvSpPr>
            <a:spLocks noGrp="1"/>
          </p:cNvSpPr>
          <p:nvPr>
            <p:ph sz="half" idx="1"/>
          </p:nvPr>
        </p:nvSpPr>
        <p:spPr>
          <a:xfrm>
            <a:off x="628650" y="1825625"/>
            <a:ext cx="3886200" cy="4351338"/>
          </a:xfrm>
        </p:spPr>
        <p:txBody>
          <a:body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47482C13-6340-3246-8470-7D2D4237659E}"/>
              </a:ext>
            </a:extLst>
          </p:cNvPr>
          <p:cNvSpPr>
            <a:spLocks noGrp="1"/>
          </p:cNvSpPr>
          <p:nvPr>
            <p:ph sz="half" idx="2"/>
          </p:nvPr>
        </p:nvSpPr>
        <p:spPr>
          <a:xfrm>
            <a:off x="4629150" y="1825625"/>
            <a:ext cx="3886200" cy="4351338"/>
          </a:xfrm>
        </p:spPr>
        <p:txBody>
          <a:body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051EF43E-C46A-CA47-8EC1-190A38956381}"/>
              </a:ext>
            </a:extLst>
          </p:cNvPr>
          <p:cNvSpPr>
            <a:spLocks noGrp="1"/>
          </p:cNvSpPr>
          <p:nvPr>
            <p:ph type="dt" sz="half" idx="10"/>
          </p:nvPr>
        </p:nvSpPr>
        <p:spPr/>
        <p:txBody>
          <a:bodyPr/>
          <a:lstStyle/>
          <a:p>
            <a:pPr>
              <a:defRPr/>
            </a:pPr>
            <a:endParaRPr lang="en-US">
              <a:solidFill>
                <a:prstClr val="white"/>
              </a:solidFill>
            </a:endParaRPr>
          </a:p>
        </p:txBody>
      </p:sp>
      <p:sp>
        <p:nvSpPr>
          <p:cNvPr id="6" name="Tijdelijke aanduiding voor voettekst 5">
            <a:extLst>
              <a:ext uri="{FF2B5EF4-FFF2-40B4-BE49-F238E27FC236}">
                <a16:creationId xmlns:a16="http://schemas.microsoft.com/office/drawing/2014/main" id="{89027C6B-9079-C84B-9407-DC0FD6123132}"/>
              </a:ext>
            </a:extLst>
          </p:cNvPr>
          <p:cNvSpPr>
            <a:spLocks noGrp="1"/>
          </p:cNvSpPr>
          <p:nvPr>
            <p:ph type="ftr" sz="quarter" idx="11"/>
          </p:nvPr>
        </p:nvSpPr>
        <p:spPr/>
        <p:txBody>
          <a:bodyPr/>
          <a:lstStyle/>
          <a:p>
            <a:pPr>
              <a:defRPr/>
            </a:pPr>
            <a:endParaRPr lang="en-US">
              <a:solidFill>
                <a:prstClr val="white"/>
              </a:solidFill>
            </a:endParaRPr>
          </a:p>
        </p:txBody>
      </p:sp>
      <p:sp>
        <p:nvSpPr>
          <p:cNvPr id="7" name="Tijdelijke aanduiding voor dianummer 6">
            <a:extLst>
              <a:ext uri="{FF2B5EF4-FFF2-40B4-BE49-F238E27FC236}">
                <a16:creationId xmlns:a16="http://schemas.microsoft.com/office/drawing/2014/main" id="{C4560104-A125-734F-A6BA-1A6D646EAE62}"/>
              </a:ext>
            </a:extLst>
          </p:cNvPr>
          <p:cNvSpPr>
            <a:spLocks noGrp="1"/>
          </p:cNvSpPr>
          <p:nvPr>
            <p:ph type="sldNum" sz="quarter" idx="12"/>
          </p:nvPr>
        </p:nvSpPr>
        <p:spPr/>
        <p:txBody>
          <a:bodyPr/>
          <a:lstStyle/>
          <a:p>
            <a:pPr>
              <a:defRPr/>
            </a:pPr>
            <a:fld id="{FCD99927-E129-4E26-88E5-CBA35913BF16}"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212497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F0BB8-673D-014A-B69A-619D8C1DDE75}"/>
              </a:ext>
            </a:extLst>
          </p:cNvPr>
          <p:cNvSpPr>
            <a:spLocks noGrp="1"/>
          </p:cNvSpPr>
          <p:nvPr>
            <p:ph type="title"/>
          </p:nvPr>
        </p:nvSpPr>
        <p:spPr>
          <a:xfrm>
            <a:off x="629841" y="365126"/>
            <a:ext cx="78867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D29F9F3-A548-704E-9712-67A7C0A44E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75F68E74-F504-C54A-9109-2317B3F1BAA2}"/>
              </a:ext>
            </a:extLst>
          </p:cNvPr>
          <p:cNvSpPr>
            <a:spLocks noGrp="1"/>
          </p:cNvSpPr>
          <p:nvPr>
            <p:ph sz="half" idx="2"/>
          </p:nvPr>
        </p:nvSpPr>
        <p:spPr>
          <a:xfrm>
            <a:off x="629842" y="2505075"/>
            <a:ext cx="3868340" cy="3684588"/>
          </a:xfrm>
        </p:spPr>
        <p:txBody>
          <a:bodyPr/>
          <a:lstStyle/>
          <a:p>
            <a:r>
              <a:rPr lang="nl-NL"/>
              <a:t>Tekststijl van het model bewerken
Tweede niveau
Derde niveau
Vierde niveau
Vijfde niveau</a:t>
            </a:r>
            <a:endParaRPr lang="nl-BE"/>
          </a:p>
        </p:txBody>
      </p:sp>
      <p:sp>
        <p:nvSpPr>
          <p:cNvPr id="5" name="Tijdelijke aanduiding voor tekst 4">
            <a:extLst>
              <a:ext uri="{FF2B5EF4-FFF2-40B4-BE49-F238E27FC236}">
                <a16:creationId xmlns:a16="http://schemas.microsoft.com/office/drawing/2014/main" id="{1C23EAEC-F895-424D-8D1D-B06378E6190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nl-NL"/>
              <a:t>Tekststijl van het model bewerken
Tweede niveau
Derde niveau
Vierde niveau
Vijfde niveau</a:t>
            </a:r>
            <a:endParaRPr lang="nl-BE"/>
          </a:p>
        </p:txBody>
      </p:sp>
      <p:sp>
        <p:nvSpPr>
          <p:cNvPr id="6" name="Tijdelijke aanduiding voor inhoud 5">
            <a:extLst>
              <a:ext uri="{FF2B5EF4-FFF2-40B4-BE49-F238E27FC236}">
                <a16:creationId xmlns:a16="http://schemas.microsoft.com/office/drawing/2014/main" id="{D869A1BF-3D7E-F448-AB81-9FECA4AD903C}"/>
              </a:ext>
            </a:extLst>
          </p:cNvPr>
          <p:cNvSpPr>
            <a:spLocks noGrp="1"/>
          </p:cNvSpPr>
          <p:nvPr>
            <p:ph sz="quarter" idx="4"/>
          </p:nvPr>
        </p:nvSpPr>
        <p:spPr>
          <a:xfrm>
            <a:off x="4629150" y="2505075"/>
            <a:ext cx="3887391" cy="3684588"/>
          </a:xfrm>
        </p:spPr>
        <p:txBody>
          <a:bodyPr/>
          <a:lstStyle/>
          <a:p>
            <a:r>
              <a:rPr lang="nl-NL"/>
              <a:t>Tekststijl van het model bewerken
Tweede niveau
Derde niveau
Vierde niveau
Vijfde niveau</a:t>
            </a:r>
            <a:endParaRPr lang="nl-BE"/>
          </a:p>
        </p:txBody>
      </p:sp>
      <p:sp>
        <p:nvSpPr>
          <p:cNvPr id="7" name="Tijdelijke aanduiding voor datum 6">
            <a:extLst>
              <a:ext uri="{FF2B5EF4-FFF2-40B4-BE49-F238E27FC236}">
                <a16:creationId xmlns:a16="http://schemas.microsoft.com/office/drawing/2014/main" id="{6443E73F-5F52-6847-AA9C-A39557C2FE7A}"/>
              </a:ext>
            </a:extLst>
          </p:cNvPr>
          <p:cNvSpPr>
            <a:spLocks noGrp="1"/>
          </p:cNvSpPr>
          <p:nvPr>
            <p:ph type="dt" sz="half" idx="10"/>
          </p:nvPr>
        </p:nvSpPr>
        <p:spPr/>
        <p:txBody>
          <a:bodyPr/>
          <a:lstStyle/>
          <a:p>
            <a:pPr>
              <a:defRPr/>
            </a:pPr>
            <a:endParaRPr lang="en-US">
              <a:solidFill>
                <a:prstClr val="white"/>
              </a:solidFill>
            </a:endParaRPr>
          </a:p>
        </p:txBody>
      </p:sp>
      <p:sp>
        <p:nvSpPr>
          <p:cNvPr id="8" name="Tijdelijke aanduiding voor voettekst 7">
            <a:extLst>
              <a:ext uri="{FF2B5EF4-FFF2-40B4-BE49-F238E27FC236}">
                <a16:creationId xmlns:a16="http://schemas.microsoft.com/office/drawing/2014/main" id="{CD52A878-AF11-E642-B498-63AFD60D67E1}"/>
              </a:ext>
            </a:extLst>
          </p:cNvPr>
          <p:cNvSpPr>
            <a:spLocks noGrp="1"/>
          </p:cNvSpPr>
          <p:nvPr>
            <p:ph type="ftr" sz="quarter" idx="11"/>
          </p:nvPr>
        </p:nvSpPr>
        <p:spPr/>
        <p:txBody>
          <a:bodyPr/>
          <a:lstStyle/>
          <a:p>
            <a:pPr>
              <a:defRPr/>
            </a:pPr>
            <a:endParaRPr lang="en-US">
              <a:solidFill>
                <a:prstClr val="white"/>
              </a:solidFill>
            </a:endParaRPr>
          </a:p>
        </p:txBody>
      </p:sp>
      <p:sp>
        <p:nvSpPr>
          <p:cNvPr id="9" name="Tijdelijke aanduiding voor dianummer 8">
            <a:extLst>
              <a:ext uri="{FF2B5EF4-FFF2-40B4-BE49-F238E27FC236}">
                <a16:creationId xmlns:a16="http://schemas.microsoft.com/office/drawing/2014/main" id="{62BD65A6-8275-A447-AB71-85BE6C3A7355}"/>
              </a:ext>
            </a:extLst>
          </p:cNvPr>
          <p:cNvSpPr>
            <a:spLocks noGrp="1"/>
          </p:cNvSpPr>
          <p:nvPr>
            <p:ph type="sldNum" sz="quarter" idx="12"/>
          </p:nvPr>
        </p:nvSpPr>
        <p:spPr/>
        <p:txBody>
          <a:bodyPr/>
          <a:lstStyle/>
          <a:p>
            <a:pPr>
              <a:defRPr/>
            </a:pPr>
            <a:fld id="{BC6AF51B-D85C-4AE2-B782-4E08B0F91A49}"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44637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0D79D-5FD0-D74A-AC6C-C0E9CCE05E49}"/>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677A2F5D-4DFA-5F43-AD7F-27BA409FD4C0}"/>
              </a:ext>
            </a:extLst>
          </p:cNvPr>
          <p:cNvSpPr>
            <a:spLocks noGrp="1"/>
          </p:cNvSpPr>
          <p:nvPr>
            <p:ph type="dt" sz="half" idx="10"/>
          </p:nvPr>
        </p:nvSpPr>
        <p:spPr/>
        <p:txBody>
          <a:bodyPr/>
          <a:lstStyle/>
          <a:p>
            <a:pPr>
              <a:defRPr/>
            </a:pPr>
            <a:endParaRPr lang="en-US">
              <a:solidFill>
                <a:prstClr val="white"/>
              </a:solidFill>
            </a:endParaRPr>
          </a:p>
        </p:txBody>
      </p:sp>
      <p:sp>
        <p:nvSpPr>
          <p:cNvPr id="4" name="Tijdelijke aanduiding voor voettekst 3">
            <a:extLst>
              <a:ext uri="{FF2B5EF4-FFF2-40B4-BE49-F238E27FC236}">
                <a16:creationId xmlns:a16="http://schemas.microsoft.com/office/drawing/2014/main" id="{3233CCE0-8BCA-084E-863D-CAD67BD4493C}"/>
              </a:ext>
            </a:extLst>
          </p:cNvPr>
          <p:cNvSpPr>
            <a:spLocks noGrp="1"/>
          </p:cNvSpPr>
          <p:nvPr>
            <p:ph type="ftr" sz="quarter" idx="11"/>
          </p:nvPr>
        </p:nvSpPr>
        <p:spPr/>
        <p:txBody>
          <a:bodyPr/>
          <a:lstStyle/>
          <a:p>
            <a:pPr>
              <a:defRPr/>
            </a:pPr>
            <a:endParaRPr lang="en-US">
              <a:solidFill>
                <a:prstClr val="white"/>
              </a:solidFill>
            </a:endParaRPr>
          </a:p>
        </p:txBody>
      </p:sp>
      <p:sp>
        <p:nvSpPr>
          <p:cNvPr id="5" name="Tijdelijke aanduiding voor dianummer 4">
            <a:extLst>
              <a:ext uri="{FF2B5EF4-FFF2-40B4-BE49-F238E27FC236}">
                <a16:creationId xmlns:a16="http://schemas.microsoft.com/office/drawing/2014/main" id="{9C71AA6F-6D08-2542-877E-48A9DDC226FE}"/>
              </a:ext>
            </a:extLst>
          </p:cNvPr>
          <p:cNvSpPr>
            <a:spLocks noGrp="1"/>
          </p:cNvSpPr>
          <p:nvPr>
            <p:ph type="sldNum" sz="quarter" idx="12"/>
          </p:nvPr>
        </p:nvSpPr>
        <p:spPr/>
        <p:txBody>
          <a:bodyPr/>
          <a:lstStyle/>
          <a:p>
            <a:pPr>
              <a:defRPr/>
            </a:pPr>
            <a:fld id="{75EA8DBE-2398-4A4C-B8D8-75FD38EB392F}"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11534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7DB08E-4441-7043-9BCF-3B93C905F861}"/>
              </a:ext>
            </a:extLst>
          </p:cNvPr>
          <p:cNvSpPr>
            <a:spLocks noGrp="1"/>
          </p:cNvSpPr>
          <p:nvPr>
            <p:ph type="dt" sz="half" idx="10"/>
          </p:nvPr>
        </p:nvSpPr>
        <p:spPr/>
        <p:txBody>
          <a:bodyPr/>
          <a:lstStyle/>
          <a:p>
            <a:pPr>
              <a:defRPr/>
            </a:pPr>
            <a:endParaRPr lang="en-US">
              <a:solidFill>
                <a:prstClr val="white"/>
              </a:solidFill>
            </a:endParaRPr>
          </a:p>
        </p:txBody>
      </p:sp>
      <p:sp>
        <p:nvSpPr>
          <p:cNvPr id="3" name="Tijdelijke aanduiding voor voettekst 2">
            <a:extLst>
              <a:ext uri="{FF2B5EF4-FFF2-40B4-BE49-F238E27FC236}">
                <a16:creationId xmlns:a16="http://schemas.microsoft.com/office/drawing/2014/main" id="{FAE70953-7617-594B-B5BA-43BE0D2A772A}"/>
              </a:ext>
            </a:extLst>
          </p:cNvPr>
          <p:cNvSpPr>
            <a:spLocks noGrp="1"/>
          </p:cNvSpPr>
          <p:nvPr>
            <p:ph type="ftr" sz="quarter" idx="11"/>
          </p:nvPr>
        </p:nvSpPr>
        <p:spPr/>
        <p:txBody>
          <a:bodyPr/>
          <a:lstStyle/>
          <a:p>
            <a:pPr>
              <a:defRPr/>
            </a:pPr>
            <a:endParaRPr lang="en-US">
              <a:solidFill>
                <a:prstClr val="white"/>
              </a:solidFill>
            </a:endParaRPr>
          </a:p>
        </p:txBody>
      </p:sp>
      <p:sp>
        <p:nvSpPr>
          <p:cNvPr id="4" name="Tijdelijke aanduiding voor dianummer 3">
            <a:extLst>
              <a:ext uri="{FF2B5EF4-FFF2-40B4-BE49-F238E27FC236}">
                <a16:creationId xmlns:a16="http://schemas.microsoft.com/office/drawing/2014/main" id="{8A836038-021C-C043-9139-BFDFA986F6D9}"/>
              </a:ext>
            </a:extLst>
          </p:cNvPr>
          <p:cNvSpPr>
            <a:spLocks noGrp="1"/>
          </p:cNvSpPr>
          <p:nvPr>
            <p:ph type="sldNum" sz="quarter" idx="12"/>
          </p:nvPr>
        </p:nvSpPr>
        <p:spPr/>
        <p:txBody>
          <a:bodyPr/>
          <a:lstStyle/>
          <a:p>
            <a:pPr>
              <a:defRPr/>
            </a:pPr>
            <a:fld id="{CB2FA6B8-E04D-4F1E-B4C5-88E3EAF00809}"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72680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61506-BE06-C846-A05A-BE975359C8D8}"/>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CDA4FC5-1E04-EA4C-8E9D-106040530FE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nl-NL"/>
              <a:t>Tekststijl van het model bewerken
Tweede niveau
Derde niveau
Vierde niveau
Vijfde niveau</a:t>
            </a:r>
            <a:endParaRPr lang="nl-BE"/>
          </a:p>
        </p:txBody>
      </p:sp>
      <p:sp>
        <p:nvSpPr>
          <p:cNvPr id="4" name="Tijdelijke aanduiding voor tekst 3">
            <a:extLst>
              <a:ext uri="{FF2B5EF4-FFF2-40B4-BE49-F238E27FC236}">
                <a16:creationId xmlns:a16="http://schemas.microsoft.com/office/drawing/2014/main" id="{05F11E3C-C7CD-DD49-806A-E712F23723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83044188-E426-394B-A98C-82F9FDA62935}"/>
              </a:ext>
            </a:extLst>
          </p:cNvPr>
          <p:cNvSpPr>
            <a:spLocks noGrp="1"/>
          </p:cNvSpPr>
          <p:nvPr>
            <p:ph type="dt" sz="half" idx="10"/>
          </p:nvPr>
        </p:nvSpPr>
        <p:spPr/>
        <p:txBody>
          <a:bodyPr/>
          <a:lstStyle/>
          <a:p>
            <a:pPr>
              <a:defRPr/>
            </a:pPr>
            <a:endParaRPr lang="en-US">
              <a:solidFill>
                <a:prstClr val="white"/>
              </a:solidFill>
            </a:endParaRPr>
          </a:p>
        </p:txBody>
      </p:sp>
      <p:sp>
        <p:nvSpPr>
          <p:cNvPr id="6" name="Tijdelijke aanduiding voor voettekst 5">
            <a:extLst>
              <a:ext uri="{FF2B5EF4-FFF2-40B4-BE49-F238E27FC236}">
                <a16:creationId xmlns:a16="http://schemas.microsoft.com/office/drawing/2014/main" id="{F40D8139-E50A-2840-8E77-5397841341E9}"/>
              </a:ext>
            </a:extLst>
          </p:cNvPr>
          <p:cNvSpPr>
            <a:spLocks noGrp="1"/>
          </p:cNvSpPr>
          <p:nvPr>
            <p:ph type="ftr" sz="quarter" idx="11"/>
          </p:nvPr>
        </p:nvSpPr>
        <p:spPr/>
        <p:txBody>
          <a:bodyPr/>
          <a:lstStyle/>
          <a:p>
            <a:pPr>
              <a:defRPr/>
            </a:pPr>
            <a:endParaRPr lang="en-US">
              <a:solidFill>
                <a:prstClr val="white"/>
              </a:solidFill>
            </a:endParaRPr>
          </a:p>
        </p:txBody>
      </p:sp>
      <p:sp>
        <p:nvSpPr>
          <p:cNvPr id="7" name="Tijdelijke aanduiding voor dianummer 6">
            <a:extLst>
              <a:ext uri="{FF2B5EF4-FFF2-40B4-BE49-F238E27FC236}">
                <a16:creationId xmlns:a16="http://schemas.microsoft.com/office/drawing/2014/main" id="{D05E1136-9BE5-3D49-A5F5-0F500FF7CB12}"/>
              </a:ext>
            </a:extLst>
          </p:cNvPr>
          <p:cNvSpPr>
            <a:spLocks noGrp="1"/>
          </p:cNvSpPr>
          <p:nvPr>
            <p:ph type="sldNum" sz="quarter" idx="12"/>
          </p:nvPr>
        </p:nvSpPr>
        <p:spPr/>
        <p:txBody>
          <a:bodyPr/>
          <a:lstStyle/>
          <a:p>
            <a:pPr>
              <a:defRPr/>
            </a:pPr>
            <a:fld id="{B3F0BF49-9C93-4C02-AD22-01A3FB869C62}"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88035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86B0C-9E4F-1F48-9DFC-7F09FFC95B24}"/>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521275F-6191-674F-A884-477EE230EB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a:extLst>
              <a:ext uri="{FF2B5EF4-FFF2-40B4-BE49-F238E27FC236}">
                <a16:creationId xmlns:a16="http://schemas.microsoft.com/office/drawing/2014/main" id="{ACB1BB5E-9D5F-FA49-9285-776D611C24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48569AE4-EC1B-8E42-A065-DFC8B1E5B5CC}"/>
              </a:ext>
            </a:extLst>
          </p:cNvPr>
          <p:cNvSpPr>
            <a:spLocks noGrp="1"/>
          </p:cNvSpPr>
          <p:nvPr>
            <p:ph type="dt" sz="half" idx="10"/>
          </p:nvPr>
        </p:nvSpPr>
        <p:spPr/>
        <p:txBody>
          <a:bodyPr/>
          <a:lstStyle/>
          <a:p>
            <a:pPr>
              <a:defRPr/>
            </a:pPr>
            <a:endParaRPr lang="en-US">
              <a:solidFill>
                <a:prstClr val="white"/>
              </a:solidFill>
            </a:endParaRPr>
          </a:p>
        </p:txBody>
      </p:sp>
      <p:sp>
        <p:nvSpPr>
          <p:cNvPr id="6" name="Tijdelijke aanduiding voor voettekst 5">
            <a:extLst>
              <a:ext uri="{FF2B5EF4-FFF2-40B4-BE49-F238E27FC236}">
                <a16:creationId xmlns:a16="http://schemas.microsoft.com/office/drawing/2014/main" id="{9BC96816-3ACE-B345-8232-D13E193A98F0}"/>
              </a:ext>
            </a:extLst>
          </p:cNvPr>
          <p:cNvSpPr>
            <a:spLocks noGrp="1"/>
          </p:cNvSpPr>
          <p:nvPr>
            <p:ph type="ftr" sz="quarter" idx="11"/>
          </p:nvPr>
        </p:nvSpPr>
        <p:spPr/>
        <p:txBody>
          <a:bodyPr/>
          <a:lstStyle/>
          <a:p>
            <a:pPr>
              <a:defRPr/>
            </a:pPr>
            <a:endParaRPr lang="en-US">
              <a:solidFill>
                <a:prstClr val="white"/>
              </a:solidFill>
            </a:endParaRPr>
          </a:p>
        </p:txBody>
      </p:sp>
      <p:sp>
        <p:nvSpPr>
          <p:cNvPr id="7" name="Tijdelijke aanduiding voor dianummer 6">
            <a:extLst>
              <a:ext uri="{FF2B5EF4-FFF2-40B4-BE49-F238E27FC236}">
                <a16:creationId xmlns:a16="http://schemas.microsoft.com/office/drawing/2014/main" id="{7AAB61E3-F177-224F-BACB-820D40A2DB53}"/>
              </a:ext>
            </a:extLst>
          </p:cNvPr>
          <p:cNvSpPr>
            <a:spLocks noGrp="1"/>
          </p:cNvSpPr>
          <p:nvPr>
            <p:ph type="sldNum" sz="quarter" idx="12"/>
          </p:nvPr>
        </p:nvSpPr>
        <p:spPr/>
        <p:txBody>
          <a:bodyPr/>
          <a:lstStyle/>
          <a:p>
            <a:pPr>
              <a:defRPr/>
            </a:pPr>
            <a:fld id="{A291B868-79CE-4A72-B62C-152146218B1B}" type="slidenum">
              <a:rPr lang="en-US" altLang="nl-BE" smtClean="0">
                <a:solidFill>
                  <a:srgbClr val="EE9900"/>
                </a:solidFill>
              </a:rPr>
              <a:pPr>
                <a:defRPr/>
              </a:pPr>
              <a:t>‹nr.›</a:t>
            </a:fld>
            <a:endParaRPr lang="en-US" altLang="nl-BE">
              <a:solidFill>
                <a:srgbClr val="EE9900"/>
              </a:solidFill>
            </a:endParaRPr>
          </a:p>
        </p:txBody>
      </p:sp>
    </p:spTree>
    <p:extLst>
      <p:ext uri="{BB962C8B-B14F-4D97-AF65-F5344CB8AC3E}">
        <p14:creationId xmlns:p14="http://schemas.microsoft.com/office/powerpoint/2010/main" val="413161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6E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9BA3419-2FAE-F344-B8EF-658BA96FEA9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BA91C26C-7E71-2244-888A-32775923A0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nl-NL" dirty="0"/>
              <a:t>Tekststijl van het model bewerken
Tweede niveau
Derde niveau
Vierde niveau
Vijfde niveau</a:t>
            </a:r>
            <a:endParaRPr lang="nl-BE" dirty="0"/>
          </a:p>
        </p:txBody>
      </p:sp>
      <p:sp>
        <p:nvSpPr>
          <p:cNvPr id="4" name="Tijdelijke aanduiding voor datum 3">
            <a:extLst>
              <a:ext uri="{FF2B5EF4-FFF2-40B4-BE49-F238E27FC236}">
                <a16:creationId xmlns:a16="http://schemas.microsoft.com/office/drawing/2014/main" id="{644A08E7-E03C-F14C-A20E-58901896D6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8E1F9C67-8C65-F849-BEE7-003D7A23CF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BE"/>
              <a:t>AHS - PBAOSO - PRAKTIJK 3.1 - Lessen in orde - 2013-2014 - Piet BUYSE</a:t>
            </a:r>
            <a:endParaRPr lang="nl-NL"/>
          </a:p>
        </p:txBody>
      </p:sp>
      <p:sp>
        <p:nvSpPr>
          <p:cNvPr id="6" name="Tijdelijke aanduiding voor dianummer 5">
            <a:extLst>
              <a:ext uri="{FF2B5EF4-FFF2-40B4-BE49-F238E27FC236}">
                <a16:creationId xmlns:a16="http://schemas.microsoft.com/office/drawing/2014/main" id="{6E9B21B1-ACEB-2D42-89D7-CF09CEBC67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A5F08B-08AE-4581-A5CB-D6D9DA0972F7}" type="slidenum">
              <a:rPr lang="nl-NL" smtClean="0"/>
              <a:pPr/>
              <a:t>‹nr.›</a:t>
            </a:fld>
            <a:endParaRPr lang="nl-NL"/>
          </a:p>
        </p:txBody>
      </p:sp>
    </p:spTree>
    <p:extLst>
      <p:ext uri="{BB962C8B-B14F-4D97-AF65-F5344CB8AC3E}">
        <p14:creationId xmlns:p14="http://schemas.microsoft.com/office/powerpoint/2010/main" val="3493352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50" r:id="rId12"/>
    <p:sldLayoutId id="2147483654" r:id="rId13"/>
    <p:sldLayoutId id="2147483658" r:id="rId14"/>
  </p:sldLayoutIdLst>
  <p:hf sldNum="0" hdr="0" ftr="0" dt="0"/>
  <p:txStyles>
    <p:titleStyle>
      <a:lvl1pPr algn="l" defTabSz="685800" rtl="0" eaLnBrk="1" latinLnBrk="0" hangingPunct="1">
        <a:lnSpc>
          <a:spcPct val="90000"/>
        </a:lnSpc>
        <a:spcBef>
          <a:spcPct val="0"/>
        </a:spcBef>
        <a:buNone/>
        <a:defRPr sz="3600" b="0" i="0" kern="1200">
          <a:solidFill>
            <a:schemeClr val="accent2">
              <a:lumMod val="75000"/>
            </a:schemeClr>
          </a:solidFill>
          <a:latin typeface="Avenir Next Medium" panose="020B0503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venir Roman"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bit.ly/vragenTTT"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tif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www.padlet.com/liese21/TTT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em.org/attachments/publications/ImprovingEducation2013.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ites.arteveldehogeschool.be/pronet/pronet-quicksca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klaskit.com/" TargetMode="External"/><Relationship Id="rId2" Type="http://schemas.openxmlformats.org/officeDocument/2006/relationships/hyperlink" Target="mailto:liese@klaski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4F3D6F-527C-C142-9B34-3A74708B054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596307" y="-114832"/>
            <a:ext cx="3951385" cy="4023066"/>
          </a:xfrm>
          <a:prstGeom prst="rect">
            <a:avLst/>
          </a:prstGeom>
        </p:spPr>
      </p:pic>
      <p:sp>
        <p:nvSpPr>
          <p:cNvPr id="2" name="Title 1">
            <a:extLst>
              <a:ext uri="{FF2B5EF4-FFF2-40B4-BE49-F238E27FC236}">
                <a16:creationId xmlns:a16="http://schemas.microsoft.com/office/drawing/2014/main" id="{58EC0C73-7A35-164C-AEA4-8AB12E75F759}"/>
              </a:ext>
            </a:extLst>
          </p:cNvPr>
          <p:cNvSpPr>
            <a:spLocks noGrp="1"/>
          </p:cNvSpPr>
          <p:nvPr>
            <p:ph type="ctrTitle"/>
          </p:nvPr>
        </p:nvSpPr>
        <p:spPr>
          <a:xfrm>
            <a:off x="581891" y="2847167"/>
            <a:ext cx="8104909" cy="2387600"/>
          </a:xfrm>
        </p:spPr>
        <p:txBody>
          <a:bodyPr>
            <a:normAutofit/>
          </a:bodyPr>
          <a:lstStyle/>
          <a:p>
            <a:br>
              <a:rPr lang="nl-NL" altLang="nl-BE" sz="4000" b="1" dirty="0">
                <a:latin typeface="Calibri" panose="020F0502020204030204" pitchFamily="34" charset="0"/>
                <a:cs typeface="Calibri" panose="020F0502020204030204" pitchFamily="34" charset="0"/>
              </a:rPr>
            </a:br>
            <a:r>
              <a:rPr lang="nl-NL" altLang="nl-BE" sz="4400" b="1" dirty="0">
                <a:latin typeface="Avenir Book" panose="02000503020000020003" pitchFamily="2" charset="0"/>
                <a:cs typeface="Calibri" panose="020F0502020204030204" pitchFamily="34" charset="0"/>
              </a:rPr>
              <a:t>TTT: Planning en verloop</a:t>
            </a:r>
            <a:br>
              <a:rPr lang="nl-NL" altLang="nl-BE" sz="4800" dirty="0">
                <a:latin typeface="Avenir Next Condensed" panose="020B0506020202020204" pitchFamily="34" charset="0"/>
                <a:cs typeface="Calibri" panose="020F0502020204030204" pitchFamily="34" charset="0"/>
              </a:rPr>
            </a:br>
            <a:r>
              <a:rPr lang="nl-NL" altLang="nl-BE" sz="3600" dirty="0">
                <a:latin typeface="Avenir Next" panose="020B0503020202020204" pitchFamily="34" charset="0"/>
                <a:cs typeface="Calibri" panose="020F0502020204030204" pitchFamily="34" charset="0"/>
              </a:rPr>
              <a:t>Leerlingen diep laten nadenken</a:t>
            </a:r>
            <a:endParaRPr lang="en-US" sz="3600" dirty="0">
              <a:latin typeface="Avenir Next" panose="020B0503020202020204" pitchFamily="34" charset="0"/>
            </a:endParaRPr>
          </a:p>
        </p:txBody>
      </p:sp>
      <p:sp>
        <p:nvSpPr>
          <p:cNvPr id="3" name="Subtitle 2">
            <a:extLst>
              <a:ext uri="{FF2B5EF4-FFF2-40B4-BE49-F238E27FC236}">
                <a16:creationId xmlns:a16="http://schemas.microsoft.com/office/drawing/2014/main" id="{95ACC327-FC56-394C-92EC-0B01C3D1E92D}"/>
              </a:ext>
            </a:extLst>
          </p:cNvPr>
          <p:cNvSpPr>
            <a:spLocks noGrp="1"/>
          </p:cNvSpPr>
          <p:nvPr>
            <p:ph type="subTitle" idx="1"/>
          </p:nvPr>
        </p:nvSpPr>
        <p:spPr>
          <a:xfrm>
            <a:off x="1143000" y="5677680"/>
            <a:ext cx="6858000" cy="1655762"/>
          </a:xfrm>
        </p:spPr>
        <p:txBody>
          <a:bodyPr/>
          <a:lstStyle/>
          <a:p>
            <a:r>
              <a:rPr lang="nl-NL" b="1" dirty="0">
                <a:solidFill>
                  <a:schemeClr val="tx2">
                    <a:lumMod val="75000"/>
                  </a:schemeClr>
                </a:solidFill>
                <a:latin typeface="Avenir Roman" panose="02000503020000020003" pitchFamily="2" charset="0"/>
              </a:rPr>
              <a:t>Liese </a:t>
            </a:r>
            <a:r>
              <a:rPr lang="nl-NL" b="1" dirty="0" err="1">
                <a:solidFill>
                  <a:schemeClr val="tx2">
                    <a:lumMod val="75000"/>
                  </a:schemeClr>
                </a:solidFill>
                <a:latin typeface="Avenir Roman" panose="02000503020000020003" pitchFamily="2" charset="0"/>
              </a:rPr>
              <a:t>Missinne</a:t>
            </a:r>
            <a:endParaRPr lang="nl-NL" b="1" dirty="0">
              <a:solidFill>
                <a:schemeClr val="tx2">
                  <a:lumMod val="75000"/>
                </a:schemeClr>
              </a:solidFill>
              <a:latin typeface="Avenir Roman" panose="02000503020000020003" pitchFamily="2" charset="0"/>
            </a:endParaRPr>
          </a:p>
        </p:txBody>
      </p:sp>
    </p:spTree>
    <p:extLst>
      <p:ext uri="{BB962C8B-B14F-4D97-AF65-F5344CB8AC3E}">
        <p14:creationId xmlns:p14="http://schemas.microsoft.com/office/powerpoint/2010/main" val="280966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t>Ronde 1: overzicht (wat-vraag)</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a:xfrm>
            <a:off x="623888" y="4589464"/>
            <a:ext cx="7559413" cy="1500187"/>
          </a:xfrm>
        </p:spPr>
        <p:txBody>
          <a:bodyPr>
            <a:normAutofit/>
          </a:bodyPr>
          <a:lstStyle/>
          <a:p>
            <a:r>
              <a:rPr lang="nl-BE" sz="2400" dirty="0">
                <a:solidFill>
                  <a:schemeClr val="bg1">
                    <a:lumMod val="50000"/>
                  </a:schemeClr>
                </a:solidFill>
              </a:rPr>
              <a:t>▷ </a:t>
            </a:r>
            <a:r>
              <a:rPr lang="nl-BE" sz="2800" dirty="0"/>
              <a:t>Vragen verzamelen, selecteren &amp; bespreken</a:t>
            </a:r>
          </a:p>
          <a:p>
            <a:r>
              <a:rPr lang="nl-BE" sz="2800" b="1" dirty="0">
                <a:solidFill>
                  <a:schemeClr val="accent1"/>
                </a:solidFill>
              </a:rPr>
              <a:t>15u40-15u50</a:t>
            </a:r>
            <a:endParaRPr lang="nl-BE" sz="2800" dirty="0"/>
          </a:p>
        </p:txBody>
      </p:sp>
      <p:pic>
        <p:nvPicPr>
          <p:cNvPr id="4" name="Picture 3">
            <a:extLst>
              <a:ext uri="{FF2B5EF4-FFF2-40B4-BE49-F238E27FC236}">
                <a16:creationId xmlns:a16="http://schemas.microsoft.com/office/drawing/2014/main" id="{80780235-4756-BA4B-B326-01CBED5F96E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379313"/>
            <a:ext cx="1168908" cy="1190065"/>
          </a:xfrm>
          <a:prstGeom prst="rect">
            <a:avLst/>
          </a:prstGeom>
        </p:spPr>
      </p:pic>
      <p:sp>
        <p:nvSpPr>
          <p:cNvPr id="5" name="Tekstvak 4">
            <a:extLst>
              <a:ext uri="{FF2B5EF4-FFF2-40B4-BE49-F238E27FC236}">
                <a16:creationId xmlns:a16="http://schemas.microsoft.com/office/drawing/2014/main" id="{471747AC-D685-3F47-B409-1F7846C34DC7}"/>
              </a:ext>
            </a:extLst>
          </p:cNvPr>
          <p:cNvSpPr txBox="1"/>
          <p:nvPr/>
        </p:nvSpPr>
        <p:spPr>
          <a:xfrm>
            <a:off x="106018" y="6492080"/>
            <a:ext cx="1150222" cy="369332"/>
          </a:xfrm>
          <a:prstGeom prst="rect">
            <a:avLst/>
          </a:prstGeom>
          <a:noFill/>
        </p:spPr>
        <p:txBody>
          <a:bodyPr wrap="square" rtlCol="0">
            <a:spAutoFit/>
          </a:bodyPr>
          <a:lstStyle/>
          <a:p>
            <a:r>
              <a:rPr lang="nl-BE" dirty="0">
                <a:solidFill>
                  <a:srgbClr val="47AAB1"/>
                </a:solidFill>
              </a:rPr>
              <a:t>p.74-75</a:t>
            </a:r>
          </a:p>
        </p:txBody>
      </p:sp>
      <p:pic>
        <p:nvPicPr>
          <p:cNvPr id="6" name="Afbeelding 5">
            <a:extLst>
              <a:ext uri="{FF2B5EF4-FFF2-40B4-BE49-F238E27FC236}">
                <a16:creationId xmlns:a16="http://schemas.microsoft.com/office/drawing/2014/main" id="{F4B943D1-DF17-7A4B-9EC3-D30F84ABA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29" y="900000"/>
            <a:ext cx="3960000" cy="2295369"/>
          </a:xfrm>
          <a:prstGeom prst="rect">
            <a:avLst/>
          </a:prstGeom>
          <a:ln>
            <a:solidFill>
              <a:schemeClr val="accent2"/>
            </a:solidFill>
          </a:ln>
        </p:spPr>
      </p:pic>
      <p:pic>
        <p:nvPicPr>
          <p:cNvPr id="9" name="Afbeelding 8" descr="Afbeelding met object, klok, vasthouden, foto&#10;&#10;Automatisch gegenereerde beschrijving">
            <a:extLst>
              <a:ext uri="{FF2B5EF4-FFF2-40B4-BE49-F238E27FC236}">
                <a16:creationId xmlns:a16="http://schemas.microsoft.com/office/drawing/2014/main" id="{BEF1A541-5BFC-6445-AB2C-92925355B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939" y="900000"/>
            <a:ext cx="2630649" cy="2406514"/>
          </a:xfrm>
          <a:prstGeom prst="rect">
            <a:avLst/>
          </a:prstGeom>
        </p:spPr>
      </p:pic>
    </p:spTree>
    <p:extLst>
      <p:ext uri="{BB962C8B-B14F-4D97-AF65-F5344CB8AC3E}">
        <p14:creationId xmlns:p14="http://schemas.microsoft.com/office/powerpoint/2010/main" val="64550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5788D82-B20B-714B-930C-3A7FD0059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65" y="492963"/>
            <a:ext cx="8335826" cy="4209666"/>
          </a:xfrm>
          <a:prstGeom prst="rect">
            <a:avLst/>
          </a:prstGeom>
        </p:spPr>
      </p:pic>
      <p:sp>
        <p:nvSpPr>
          <p:cNvPr id="7" name="Tekstvak 6">
            <a:extLst>
              <a:ext uri="{FF2B5EF4-FFF2-40B4-BE49-F238E27FC236}">
                <a16:creationId xmlns:a16="http://schemas.microsoft.com/office/drawing/2014/main" id="{F75E6BB8-7F07-9446-9D80-153E25DB843B}"/>
              </a:ext>
            </a:extLst>
          </p:cNvPr>
          <p:cNvSpPr txBox="1"/>
          <p:nvPr/>
        </p:nvSpPr>
        <p:spPr>
          <a:xfrm>
            <a:off x="1716932" y="5039786"/>
            <a:ext cx="6319447" cy="954107"/>
          </a:xfrm>
          <a:prstGeom prst="rect">
            <a:avLst/>
          </a:prstGeom>
          <a:noFill/>
        </p:spPr>
        <p:txBody>
          <a:bodyPr wrap="square" rtlCol="0">
            <a:spAutoFit/>
          </a:bodyPr>
          <a:lstStyle/>
          <a:p>
            <a:r>
              <a:rPr lang="nl-BE" sz="2800" b="1" dirty="0">
                <a:solidFill>
                  <a:srgbClr val="47AAB1"/>
                </a:solidFill>
                <a:latin typeface="Avenir Roman" panose="02000503020000020003" pitchFamily="2" charset="0"/>
              </a:rPr>
              <a:t>Noteer tussendoor wat je voor jezelf wil meenemen (p.77)</a:t>
            </a:r>
          </a:p>
        </p:txBody>
      </p:sp>
      <p:sp>
        <p:nvSpPr>
          <p:cNvPr id="8" name="Pijl links 7">
            <a:extLst>
              <a:ext uri="{FF2B5EF4-FFF2-40B4-BE49-F238E27FC236}">
                <a16:creationId xmlns:a16="http://schemas.microsoft.com/office/drawing/2014/main" id="{17530F3C-3839-8A41-B404-85BDBD514974}"/>
              </a:ext>
            </a:extLst>
          </p:cNvPr>
          <p:cNvSpPr/>
          <p:nvPr/>
        </p:nvSpPr>
        <p:spPr>
          <a:xfrm>
            <a:off x="364381" y="5192160"/>
            <a:ext cx="1167493" cy="649357"/>
          </a:xfrm>
          <a:prstGeom prst="rightArrow">
            <a:avLst/>
          </a:prstGeom>
          <a:solidFill>
            <a:schemeClr val="accent2"/>
          </a:solidFill>
          <a:ln>
            <a:solidFill>
              <a:srgbClr val="47AA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3207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7C2EB5FB-8633-1A4A-928E-A1003500E7A7}"/>
              </a:ext>
            </a:extLst>
          </p:cNvPr>
          <p:cNvSpPr>
            <a:spLocks noGrp="1"/>
          </p:cNvSpPr>
          <p:nvPr>
            <p:ph idx="1"/>
          </p:nvPr>
        </p:nvSpPr>
        <p:spPr/>
        <p:txBody>
          <a:bodyPr>
            <a:normAutofit fontScale="92500" lnSpcReduction="20000"/>
          </a:bodyPr>
          <a:lstStyle/>
          <a:p>
            <a:endParaRPr lang="nl-BE" sz="3200" dirty="0">
              <a:solidFill>
                <a:srgbClr val="669927"/>
              </a:solidFill>
            </a:endParaRPr>
          </a:p>
          <a:p>
            <a:r>
              <a:rPr lang="nl-BE" sz="3200" dirty="0">
                <a:solidFill>
                  <a:schemeClr val="accent2">
                    <a:lumMod val="75000"/>
                  </a:schemeClr>
                </a:solidFill>
              </a:rPr>
              <a:t>STAP 1: vragen verzamelen </a:t>
            </a:r>
          </a:p>
          <a:p>
            <a:pPr lvl="1"/>
            <a:r>
              <a:rPr lang="nl-BE" sz="2600" i="1" dirty="0">
                <a:solidFill>
                  <a:schemeClr val="accent2">
                    <a:lumMod val="75000"/>
                  </a:schemeClr>
                </a:solidFill>
                <a:hlinkClick r:id="rId2"/>
              </a:rPr>
              <a:t>www.bit.ly/vragenTTT</a:t>
            </a:r>
            <a:r>
              <a:rPr lang="nl-BE" sz="2600" i="1" dirty="0">
                <a:solidFill>
                  <a:schemeClr val="accent2">
                    <a:lumMod val="75000"/>
                  </a:schemeClr>
                </a:solidFill>
              </a:rPr>
              <a:t> </a:t>
            </a:r>
          </a:p>
          <a:p>
            <a:pPr marL="0" indent="0">
              <a:buNone/>
            </a:pPr>
            <a:br>
              <a:rPr lang="nl-BE" sz="2600" i="1" dirty="0">
                <a:solidFill>
                  <a:schemeClr val="accent2">
                    <a:lumMod val="75000"/>
                  </a:schemeClr>
                </a:solidFill>
              </a:rPr>
            </a:br>
            <a:br>
              <a:rPr lang="nl-BE" sz="2600" i="1" dirty="0">
                <a:solidFill>
                  <a:schemeClr val="accent2">
                    <a:lumMod val="75000"/>
                  </a:schemeClr>
                </a:solidFill>
              </a:rPr>
            </a:br>
            <a:r>
              <a:rPr lang="nl-BE" sz="2600" i="1" dirty="0">
                <a:solidFill>
                  <a:schemeClr val="accent2">
                    <a:lumMod val="75000"/>
                  </a:schemeClr>
                </a:solidFill>
              </a:rPr>
              <a:t>Inspiratie nodig? Gebruik de gesprekskaarten </a:t>
            </a:r>
          </a:p>
          <a:p>
            <a:pPr lvl="1"/>
            <a:endParaRPr lang="nl-BE" sz="2800" b="1" dirty="0">
              <a:solidFill>
                <a:schemeClr val="accent1"/>
              </a:solidFill>
            </a:endParaRPr>
          </a:p>
          <a:p>
            <a:pPr lvl="1"/>
            <a:endParaRPr lang="nl-BE" sz="2800" b="1" dirty="0">
              <a:solidFill>
                <a:schemeClr val="accent1"/>
              </a:solidFill>
            </a:endParaRPr>
          </a:p>
          <a:p>
            <a:pPr marL="342900" lvl="1" indent="0">
              <a:buNone/>
            </a:pPr>
            <a:endParaRPr lang="nl-BE" sz="2800" b="1" dirty="0">
              <a:solidFill>
                <a:schemeClr val="accent1"/>
              </a:solidFill>
            </a:endParaRPr>
          </a:p>
          <a:p>
            <a:r>
              <a:rPr lang="nl-BE" sz="2800" dirty="0">
                <a:solidFill>
                  <a:schemeClr val="accent2">
                    <a:lumMod val="75000"/>
                  </a:schemeClr>
                </a:solidFill>
              </a:rPr>
              <a:t>STAP 2: </a:t>
            </a:r>
            <a:r>
              <a:rPr lang="nl-BE" sz="3200" dirty="0">
                <a:solidFill>
                  <a:schemeClr val="accent2">
                    <a:lumMod val="75000"/>
                  </a:schemeClr>
                </a:solidFill>
              </a:rPr>
              <a:t>vragen selecteren </a:t>
            </a:r>
            <a:endParaRPr lang="nl-BE" sz="2800" dirty="0">
              <a:solidFill>
                <a:schemeClr val="accent2">
                  <a:lumMod val="75000"/>
                </a:schemeClr>
              </a:solidFill>
            </a:endParaRPr>
          </a:p>
          <a:p>
            <a:pPr marL="342900" lvl="1" indent="0">
              <a:buNone/>
            </a:pPr>
            <a:r>
              <a:rPr lang="nl-BE" sz="2800" dirty="0">
                <a:solidFill>
                  <a:schemeClr val="accent2">
                    <a:lumMod val="75000"/>
                  </a:schemeClr>
                </a:solidFill>
                <a:sym typeface="Wingdings" pitchFamily="2" charset="2"/>
              </a:rPr>
              <a:t> Stemmen maar! </a:t>
            </a:r>
            <a:br>
              <a:rPr lang="nl-BE" sz="2800" dirty="0">
                <a:solidFill>
                  <a:schemeClr val="accent2">
                    <a:lumMod val="75000"/>
                  </a:schemeClr>
                </a:solidFill>
                <a:sym typeface="Wingdings" pitchFamily="2" charset="2"/>
              </a:rPr>
            </a:br>
            <a:r>
              <a:rPr lang="nl-BE" sz="2800" dirty="0">
                <a:solidFill>
                  <a:schemeClr val="accent2">
                    <a:lumMod val="75000"/>
                  </a:schemeClr>
                </a:solidFill>
                <a:sym typeface="Wingdings" pitchFamily="2" charset="2"/>
              </a:rPr>
              <a:t> Meerdere ‘votes’ mogelijk  </a:t>
            </a:r>
            <a:endParaRPr lang="nl-BE" sz="2800" dirty="0">
              <a:solidFill>
                <a:schemeClr val="accent2">
                  <a:lumMod val="75000"/>
                </a:schemeClr>
              </a:solidFill>
            </a:endParaRPr>
          </a:p>
          <a:p>
            <a:pPr lvl="1"/>
            <a:endParaRPr lang="nl-BE" sz="2100" b="1" dirty="0">
              <a:solidFill>
                <a:schemeClr val="accent1"/>
              </a:solidFill>
            </a:endParaRPr>
          </a:p>
          <a:p>
            <a:pPr lvl="1"/>
            <a:endParaRPr lang="nl-BE" dirty="0"/>
          </a:p>
          <a:p>
            <a:endParaRPr lang="nl-BE" dirty="0"/>
          </a:p>
        </p:txBody>
      </p:sp>
      <p:pic>
        <p:nvPicPr>
          <p:cNvPr id="9" name="Afbeelding 8" descr="Afbeelding met schermafbeelding&#10;&#10;Automatisch gegenereerde beschrijving">
            <a:extLst>
              <a:ext uri="{FF2B5EF4-FFF2-40B4-BE49-F238E27FC236}">
                <a16:creationId xmlns:a16="http://schemas.microsoft.com/office/drawing/2014/main" id="{F70A435F-E382-6A48-B8EE-398D8671F3A6}"/>
              </a:ext>
            </a:extLst>
          </p:cNvPr>
          <p:cNvPicPr>
            <a:picLocks noChangeAspect="1"/>
          </p:cNvPicPr>
          <p:nvPr/>
        </p:nvPicPr>
        <p:blipFill rotWithShape="1">
          <a:blip r:embed="rId3">
            <a:extLst>
              <a:ext uri="{28A0092B-C50C-407E-A947-70E740481C1C}">
                <a14:useLocalDpi xmlns:a14="http://schemas.microsoft.com/office/drawing/2010/main" val="0"/>
              </a:ext>
            </a:extLst>
          </a:blip>
          <a:srcRect r="54383" b="89555"/>
          <a:stretch/>
        </p:blipFill>
        <p:spPr>
          <a:xfrm>
            <a:off x="512900" y="629594"/>
            <a:ext cx="8087090" cy="790769"/>
          </a:xfrm>
          <a:prstGeom prst="rect">
            <a:avLst/>
          </a:prstGeom>
        </p:spPr>
      </p:pic>
      <p:pic>
        <p:nvPicPr>
          <p:cNvPr id="11" name="Afbeelding 10" descr="Afbeelding met teken, groen, voedsel, speler&#10;&#10;Automatisch gegenereerde beschrijving">
            <a:extLst>
              <a:ext uri="{FF2B5EF4-FFF2-40B4-BE49-F238E27FC236}">
                <a16:creationId xmlns:a16="http://schemas.microsoft.com/office/drawing/2014/main" id="{8E2BC32C-57AF-C841-9408-700E008BE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277" y="2070722"/>
            <a:ext cx="1828800" cy="787400"/>
          </a:xfrm>
          <a:prstGeom prst="rect">
            <a:avLst/>
          </a:prstGeom>
        </p:spPr>
      </p:pic>
      <p:pic>
        <p:nvPicPr>
          <p:cNvPr id="12" name="Afbeelding 11" descr="Afbeelding met schermafbeelding&#10;&#10;Automatisch gegenereerde beschrijving">
            <a:extLst>
              <a:ext uri="{FF2B5EF4-FFF2-40B4-BE49-F238E27FC236}">
                <a16:creationId xmlns:a16="http://schemas.microsoft.com/office/drawing/2014/main" id="{19C05A6E-DB03-064F-8DDA-BC43B6EE6ADF}"/>
              </a:ext>
            </a:extLst>
          </p:cNvPr>
          <p:cNvPicPr>
            <a:picLocks noChangeAspect="1"/>
          </p:cNvPicPr>
          <p:nvPr/>
        </p:nvPicPr>
        <p:blipFill rotWithShape="1">
          <a:blip r:embed="rId3">
            <a:extLst>
              <a:ext uri="{28A0092B-C50C-407E-A947-70E740481C1C}">
                <a14:useLocalDpi xmlns:a14="http://schemas.microsoft.com/office/drawing/2010/main" val="0"/>
              </a:ext>
            </a:extLst>
          </a:blip>
          <a:srcRect l="69359" t="58644" r="19412" b="18522"/>
          <a:stretch/>
        </p:blipFill>
        <p:spPr>
          <a:xfrm>
            <a:off x="6444755" y="5061040"/>
            <a:ext cx="1237218" cy="1115923"/>
          </a:xfrm>
          <a:prstGeom prst="rect">
            <a:avLst/>
          </a:prstGeom>
        </p:spPr>
      </p:pic>
      <p:pic>
        <p:nvPicPr>
          <p:cNvPr id="6" name="Afbeelding 5">
            <a:extLst>
              <a:ext uri="{FF2B5EF4-FFF2-40B4-BE49-F238E27FC236}">
                <a16:creationId xmlns:a16="http://schemas.microsoft.com/office/drawing/2014/main" id="{73847195-2949-F741-828F-2B43B0D301F6}"/>
              </a:ext>
            </a:extLst>
          </p:cNvPr>
          <p:cNvPicPr>
            <a:picLocks noChangeAspect="1"/>
          </p:cNvPicPr>
          <p:nvPr/>
        </p:nvPicPr>
        <p:blipFill>
          <a:blip r:embed="rId5"/>
          <a:stretch>
            <a:fillRect/>
          </a:stretch>
        </p:blipFill>
        <p:spPr>
          <a:xfrm>
            <a:off x="7543077" y="27102"/>
            <a:ext cx="1535495" cy="1535495"/>
          </a:xfrm>
          <a:prstGeom prst="rect">
            <a:avLst/>
          </a:prstGeom>
        </p:spPr>
      </p:pic>
      <p:pic>
        <p:nvPicPr>
          <p:cNvPr id="8" name="Afbeelding 7">
            <a:extLst>
              <a:ext uri="{FF2B5EF4-FFF2-40B4-BE49-F238E27FC236}">
                <a16:creationId xmlns:a16="http://schemas.microsoft.com/office/drawing/2014/main" id="{93ADEB3D-8952-CF42-B81C-337E215A0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3364" y="3121150"/>
            <a:ext cx="1872075" cy="1085127"/>
          </a:xfrm>
          <a:prstGeom prst="rect">
            <a:avLst/>
          </a:prstGeom>
          <a:ln>
            <a:solidFill>
              <a:schemeClr val="accent2"/>
            </a:solidFill>
          </a:ln>
        </p:spPr>
      </p:pic>
    </p:spTree>
    <p:extLst>
      <p:ext uri="{BB962C8B-B14F-4D97-AF65-F5344CB8AC3E}">
        <p14:creationId xmlns:p14="http://schemas.microsoft.com/office/powerpoint/2010/main" val="250508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t>Ronde 2: inzicht (waaromvraag)</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p:txBody>
          <a:bodyPr>
            <a:normAutofit/>
          </a:bodyPr>
          <a:lstStyle/>
          <a:p>
            <a:r>
              <a:rPr lang="nl-BE" sz="2400" dirty="0">
                <a:solidFill>
                  <a:schemeClr val="bg1">
                    <a:lumMod val="50000"/>
                  </a:schemeClr>
                </a:solidFill>
              </a:rPr>
              <a:t>▷ Waar krijg ik energie van? (</a:t>
            </a:r>
            <a:r>
              <a:rPr lang="nl-BE" sz="2400" b="1" dirty="0">
                <a:solidFill>
                  <a:schemeClr val="accent1"/>
                </a:solidFill>
              </a:rPr>
              <a:t>15u50 - 16u20</a:t>
            </a:r>
            <a:r>
              <a:rPr lang="nl-BE" sz="2400" dirty="0">
                <a:solidFill>
                  <a:schemeClr val="bg1">
                    <a:lumMod val="50000"/>
                  </a:schemeClr>
                </a:solidFill>
              </a:rPr>
              <a:t>)</a:t>
            </a:r>
            <a:r>
              <a:rPr lang="nl-BE" sz="2400" b="1" dirty="0">
                <a:solidFill>
                  <a:schemeClr val="bg1">
                    <a:lumMod val="50000"/>
                  </a:schemeClr>
                </a:solidFill>
              </a:rPr>
              <a:t> </a:t>
            </a:r>
            <a:endParaRPr lang="nl-BE" sz="2400" dirty="0">
              <a:solidFill>
                <a:schemeClr val="bg1">
                  <a:lumMod val="50000"/>
                </a:schemeClr>
              </a:solidFill>
            </a:endParaRPr>
          </a:p>
          <a:p>
            <a:endParaRPr lang="nl-BE" sz="2400" dirty="0"/>
          </a:p>
        </p:txBody>
      </p:sp>
      <p:pic>
        <p:nvPicPr>
          <p:cNvPr id="5" name="Picture 3">
            <a:extLst>
              <a:ext uri="{FF2B5EF4-FFF2-40B4-BE49-F238E27FC236}">
                <a16:creationId xmlns:a16="http://schemas.microsoft.com/office/drawing/2014/main" id="{F60F5B9B-6761-504F-85FA-7DAC69056484}"/>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379313"/>
            <a:ext cx="1168908" cy="1190065"/>
          </a:xfrm>
          <a:prstGeom prst="rect">
            <a:avLst/>
          </a:prstGeom>
        </p:spPr>
      </p:pic>
      <p:sp>
        <p:nvSpPr>
          <p:cNvPr id="6" name="Tekstvak 5">
            <a:extLst>
              <a:ext uri="{FF2B5EF4-FFF2-40B4-BE49-F238E27FC236}">
                <a16:creationId xmlns:a16="http://schemas.microsoft.com/office/drawing/2014/main" id="{C2F144B3-DC42-A246-A9E9-19A94CA8B420}"/>
              </a:ext>
            </a:extLst>
          </p:cNvPr>
          <p:cNvSpPr txBox="1"/>
          <p:nvPr/>
        </p:nvSpPr>
        <p:spPr>
          <a:xfrm>
            <a:off x="106018" y="6492080"/>
            <a:ext cx="1150222" cy="369332"/>
          </a:xfrm>
          <a:prstGeom prst="rect">
            <a:avLst/>
          </a:prstGeom>
          <a:noFill/>
        </p:spPr>
        <p:txBody>
          <a:bodyPr wrap="square" rtlCol="0">
            <a:spAutoFit/>
          </a:bodyPr>
          <a:lstStyle/>
          <a:p>
            <a:r>
              <a:rPr lang="nl-BE" dirty="0">
                <a:solidFill>
                  <a:srgbClr val="47AAB1"/>
                </a:solidFill>
              </a:rPr>
              <a:t>p.76</a:t>
            </a:r>
          </a:p>
        </p:txBody>
      </p:sp>
      <p:pic>
        <p:nvPicPr>
          <p:cNvPr id="7" name="Afbeelding 6">
            <a:extLst>
              <a:ext uri="{FF2B5EF4-FFF2-40B4-BE49-F238E27FC236}">
                <a16:creationId xmlns:a16="http://schemas.microsoft.com/office/drawing/2014/main" id="{B7B8D418-7D08-F14B-88F7-DEE91176AC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84" y="900000"/>
            <a:ext cx="3960000" cy="2295370"/>
          </a:xfrm>
          <a:prstGeom prst="rect">
            <a:avLst/>
          </a:prstGeom>
          <a:ln>
            <a:solidFill>
              <a:schemeClr val="accent2"/>
            </a:solidFill>
          </a:ln>
        </p:spPr>
      </p:pic>
    </p:spTree>
    <p:extLst>
      <p:ext uri="{BB962C8B-B14F-4D97-AF65-F5344CB8AC3E}">
        <p14:creationId xmlns:p14="http://schemas.microsoft.com/office/powerpoint/2010/main" val="75752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BB894BE-7852-854A-8BB4-6A0509824F0E}"/>
              </a:ext>
            </a:extLst>
          </p:cNvPr>
          <p:cNvSpPr>
            <a:spLocks noGrp="1"/>
          </p:cNvSpPr>
          <p:nvPr>
            <p:ph type="title"/>
          </p:nvPr>
        </p:nvSpPr>
        <p:spPr/>
        <p:txBody>
          <a:bodyPr>
            <a:normAutofit/>
          </a:bodyPr>
          <a:lstStyle/>
          <a:p>
            <a:r>
              <a:rPr lang="nl-BE" dirty="0"/>
              <a:t>Tot welke nieuwe inzichten, ideeën ben je gekomen?</a:t>
            </a:r>
          </a:p>
        </p:txBody>
      </p:sp>
      <p:sp>
        <p:nvSpPr>
          <p:cNvPr id="5" name="Tijdelijke aanduiding voor inhoud 4">
            <a:extLst>
              <a:ext uri="{FF2B5EF4-FFF2-40B4-BE49-F238E27FC236}">
                <a16:creationId xmlns:a16="http://schemas.microsoft.com/office/drawing/2014/main" id="{F4502F8C-2B53-6843-811F-280F483D9698}"/>
              </a:ext>
            </a:extLst>
          </p:cNvPr>
          <p:cNvSpPr>
            <a:spLocks noGrp="1"/>
          </p:cNvSpPr>
          <p:nvPr>
            <p:ph idx="1"/>
          </p:nvPr>
        </p:nvSpPr>
        <p:spPr/>
        <p:txBody>
          <a:bodyPr/>
          <a:lstStyle/>
          <a:p>
            <a:r>
              <a:rPr lang="nl-BE" dirty="0"/>
              <a:t>Ga naar </a:t>
            </a:r>
            <a:r>
              <a:rPr lang="nl-BE" dirty="0">
                <a:hlinkClick r:id="rId3"/>
              </a:rPr>
              <a:t>www.padlet.com/liese21/TTT1</a:t>
            </a:r>
            <a:r>
              <a:rPr lang="nl-BE" dirty="0"/>
              <a:t> en post een nieuw inzicht, idee, tip dat je opgedaan hebt. Kan in beeld, foto of tekst. </a:t>
            </a:r>
          </a:p>
          <a:p>
            <a:endParaRPr lang="nl-BE" dirty="0"/>
          </a:p>
        </p:txBody>
      </p:sp>
      <p:pic>
        <p:nvPicPr>
          <p:cNvPr id="6" name="Afbeelding 5" descr="Afbeelding met schermafbeelding&#10;&#10;Automatisch gegenereerde beschrijving">
            <a:extLst>
              <a:ext uri="{FF2B5EF4-FFF2-40B4-BE49-F238E27FC236}">
                <a16:creationId xmlns:a16="http://schemas.microsoft.com/office/drawing/2014/main" id="{848F9873-FCDF-AE4B-BB09-DA12075E3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25507"/>
            <a:ext cx="9144000" cy="3932493"/>
          </a:xfrm>
          <a:prstGeom prst="rect">
            <a:avLst/>
          </a:prstGeom>
        </p:spPr>
      </p:pic>
    </p:spTree>
    <p:extLst>
      <p:ext uri="{BB962C8B-B14F-4D97-AF65-F5344CB8AC3E}">
        <p14:creationId xmlns:p14="http://schemas.microsoft.com/office/powerpoint/2010/main" val="231712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ar/folders/y2/8w7qlf_50tl1jgvt5tbh_tc40000gn/T/com.microsoft.Powerpoint/WebArchiveCopyPasteTempFiles/9k=">
            <a:extLst>
              <a:ext uri="{FF2B5EF4-FFF2-40B4-BE49-F238E27FC236}">
                <a16:creationId xmlns:a16="http://schemas.microsoft.com/office/drawing/2014/main" id="{68D3726D-F09A-2747-802F-7CC45FCA2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428894"/>
            <a:ext cx="6510936" cy="5160981"/>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03EECDBA-9D27-944F-A0EF-E6AC0AC3418B}"/>
              </a:ext>
            </a:extLst>
          </p:cNvPr>
          <p:cNvSpPr>
            <a:spLocks noGrp="1"/>
          </p:cNvSpPr>
          <p:nvPr>
            <p:ph type="title"/>
          </p:nvPr>
        </p:nvSpPr>
        <p:spPr/>
        <p:txBody>
          <a:bodyPr/>
          <a:lstStyle/>
          <a:p>
            <a:r>
              <a:rPr lang="nl-BE" dirty="0"/>
              <a:t>De ‘waarom’-vraag</a:t>
            </a:r>
          </a:p>
        </p:txBody>
      </p:sp>
    </p:spTree>
    <p:extLst>
      <p:ext uri="{BB962C8B-B14F-4D97-AF65-F5344CB8AC3E}">
        <p14:creationId xmlns:p14="http://schemas.microsoft.com/office/powerpoint/2010/main" val="285880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5B6922E-3C64-104B-B51B-FFAC0F589B16}"/>
              </a:ext>
            </a:extLst>
          </p:cNvPr>
          <p:cNvPicPr>
            <a:picLocks noGrp="1" noChangeAspect="1"/>
          </p:cNvPicPr>
          <p:nvPr>
            <p:ph idx="1"/>
          </p:nvPr>
        </p:nvPicPr>
        <p:blipFill>
          <a:blip r:embed="rId3"/>
          <a:stretch>
            <a:fillRect/>
          </a:stretch>
        </p:blipFill>
        <p:spPr>
          <a:xfrm>
            <a:off x="628650" y="2184518"/>
            <a:ext cx="7886700" cy="3633552"/>
          </a:xfrm>
          <a:prstGeom prst="rect">
            <a:avLst/>
          </a:prstGeom>
        </p:spPr>
      </p:pic>
      <p:sp>
        <p:nvSpPr>
          <p:cNvPr id="6" name="Tijdelijke aanduiding voor voettekst 5">
            <a:extLst>
              <a:ext uri="{FF2B5EF4-FFF2-40B4-BE49-F238E27FC236}">
                <a16:creationId xmlns:a16="http://schemas.microsoft.com/office/drawing/2014/main" id="{39DFAC51-1498-F84F-870D-C1017B4A7226}"/>
              </a:ext>
            </a:extLst>
          </p:cNvPr>
          <p:cNvSpPr>
            <a:spLocks noGrp="1"/>
          </p:cNvSpPr>
          <p:nvPr>
            <p:ph type="ftr" sz="quarter" idx="11"/>
          </p:nvPr>
        </p:nvSpPr>
        <p:spPr>
          <a:xfrm>
            <a:off x="410901" y="6400277"/>
            <a:ext cx="8322197" cy="365125"/>
          </a:xfrm>
        </p:spPr>
        <p:txBody>
          <a:bodyPr/>
          <a:lstStyle/>
          <a:p>
            <a:pPr>
              <a:defRPr/>
            </a:pPr>
            <a:r>
              <a:rPr lang="en-US" sz="1400" dirty="0" err="1">
                <a:solidFill>
                  <a:schemeClr val="bg1">
                    <a:lumMod val="65000"/>
                  </a:schemeClr>
                </a:solidFill>
              </a:rPr>
              <a:t>Bron</a:t>
            </a:r>
            <a:r>
              <a:rPr lang="en-US" sz="1400" dirty="0">
                <a:solidFill>
                  <a:schemeClr val="bg1">
                    <a:lumMod val="65000"/>
                  </a:schemeClr>
                </a:solidFill>
              </a:rPr>
              <a:t>: Prof. Rob Coe (2009). Improving education: a triumph of hope over experience</a:t>
            </a:r>
            <a:br>
              <a:rPr lang="en-US" sz="1400" dirty="0">
                <a:solidFill>
                  <a:schemeClr val="bg1">
                    <a:lumMod val="65000"/>
                  </a:schemeClr>
                </a:solidFill>
              </a:rPr>
            </a:br>
            <a:r>
              <a:rPr lang="nl-BE" sz="1400" dirty="0">
                <a:hlinkClick r:id="rId4"/>
              </a:rPr>
              <a:t>http://www.cem.org/attachments/publications/ImprovingEducation2013.pdf</a:t>
            </a:r>
            <a:r>
              <a:rPr lang="nl-BE" sz="1400" dirty="0"/>
              <a:t> </a:t>
            </a:r>
            <a:endParaRPr lang="en-US" sz="1400" dirty="0">
              <a:solidFill>
                <a:schemeClr val="bg1">
                  <a:lumMod val="65000"/>
                </a:schemeClr>
              </a:solidFill>
            </a:endParaRPr>
          </a:p>
        </p:txBody>
      </p:sp>
    </p:spTree>
    <p:extLst>
      <p:ext uri="{BB962C8B-B14F-4D97-AF65-F5344CB8AC3E}">
        <p14:creationId xmlns:p14="http://schemas.microsoft.com/office/powerpoint/2010/main" val="373708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68D04FF-6383-5F4C-9E3A-E97441D2A271}"/>
              </a:ext>
            </a:extLst>
          </p:cNvPr>
          <p:cNvSpPr>
            <a:spLocks noGrp="1"/>
          </p:cNvSpPr>
          <p:nvPr>
            <p:ph type="title"/>
          </p:nvPr>
        </p:nvSpPr>
        <p:spPr/>
        <p:txBody>
          <a:bodyPr/>
          <a:lstStyle/>
          <a:p>
            <a:endParaRPr lang="nl-BE"/>
          </a:p>
        </p:txBody>
      </p:sp>
      <p:sp>
        <p:nvSpPr>
          <p:cNvPr id="7" name="Tijdelijke aanduiding voor inhoud 6">
            <a:extLst>
              <a:ext uri="{FF2B5EF4-FFF2-40B4-BE49-F238E27FC236}">
                <a16:creationId xmlns:a16="http://schemas.microsoft.com/office/drawing/2014/main" id="{F1672B6A-DFFA-AA49-AE70-F9C4D101870E}"/>
              </a:ext>
            </a:extLst>
          </p:cNvPr>
          <p:cNvSpPr>
            <a:spLocks noGrp="1"/>
          </p:cNvSpPr>
          <p:nvPr>
            <p:ph idx="1"/>
          </p:nvPr>
        </p:nvSpPr>
        <p:spPr/>
        <p:txBody>
          <a:bodyPr/>
          <a:lstStyle/>
          <a:p>
            <a:endParaRPr lang="nl-BE"/>
          </a:p>
        </p:txBody>
      </p:sp>
      <p:pic>
        <p:nvPicPr>
          <p:cNvPr id="5" name="Afbeelding 4" descr="Afbeelding met schermafbeelding&#10;&#10;Automatisch gegenereerde beschrijving">
            <a:extLst>
              <a:ext uri="{FF2B5EF4-FFF2-40B4-BE49-F238E27FC236}">
                <a16:creationId xmlns:a16="http://schemas.microsoft.com/office/drawing/2014/main" id="{949E649F-2C76-0F46-8C44-1BD2BE92ED33}"/>
              </a:ext>
            </a:extLst>
          </p:cNvPr>
          <p:cNvPicPr>
            <a:picLocks noChangeAspect="1"/>
          </p:cNvPicPr>
          <p:nvPr/>
        </p:nvPicPr>
        <p:blipFill rotWithShape="1">
          <a:blip r:embed="rId2">
            <a:extLst>
              <a:ext uri="{28A0092B-C50C-407E-A947-70E740481C1C}">
                <a14:useLocalDpi xmlns:a14="http://schemas.microsoft.com/office/drawing/2010/main" val="0"/>
              </a:ext>
            </a:extLst>
          </a:blip>
          <a:srcRect t="1728" b="38546"/>
          <a:stretch/>
        </p:blipFill>
        <p:spPr>
          <a:xfrm>
            <a:off x="196769" y="-18921"/>
            <a:ext cx="8750461" cy="3861716"/>
          </a:xfrm>
          <a:prstGeom prst="rect">
            <a:avLst/>
          </a:prstGeom>
        </p:spPr>
      </p:pic>
      <p:sp>
        <p:nvSpPr>
          <p:cNvPr id="8" name="Tekstvak 7">
            <a:extLst>
              <a:ext uri="{FF2B5EF4-FFF2-40B4-BE49-F238E27FC236}">
                <a16:creationId xmlns:a16="http://schemas.microsoft.com/office/drawing/2014/main" id="{B4DD2525-C970-F340-BD77-08616474A2D0}"/>
              </a:ext>
            </a:extLst>
          </p:cNvPr>
          <p:cNvSpPr txBox="1"/>
          <p:nvPr/>
        </p:nvSpPr>
        <p:spPr>
          <a:xfrm>
            <a:off x="265325" y="6334780"/>
            <a:ext cx="8250025" cy="523220"/>
          </a:xfrm>
          <a:prstGeom prst="rect">
            <a:avLst/>
          </a:prstGeom>
          <a:noFill/>
        </p:spPr>
        <p:txBody>
          <a:bodyPr wrap="square" rtlCol="0">
            <a:spAutoFit/>
          </a:bodyPr>
          <a:lstStyle/>
          <a:p>
            <a:r>
              <a:rPr lang="nl-BE" sz="1400" dirty="0">
                <a:solidFill>
                  <a:schemeClr val="bg1">
                    <a:lumMod val="50000"/>
                  </a:schemeClr>
                </a:solidFill>
              </a:rPr>
              <a:t>Bron: Surma, T., Vanhoyweghen, K., Sluijsmans, D., Camp, G., Muijs, D., &amp; Kirschner, P. A. (2019). </a:t>
            </a:r>
            <a:r>
              <a:rPr lang="nl-BE" sz="1400" i="1" dirty="0">
                <a:solidFill>
                  <a:schemeClr val="bg1">
                    <a:lumMod val="50000"/>
                  </a:schemeClr>
                </a:solidFill>
              </a:rPr>
              <a:t>Wijze lessen: twaalf bouwstenen voor effectieve didactiek</a:t>
            </a:r>
            <a:r>
              <a:rPr lang="nl-BE" sz="1400" dirty="0">
                <a:solidFill>
                  <a:schemeClr val="bg1">
                    <a:lumMod val="50000"/>
                  </a:schemeClr>
                </a:solidFill>
              </a:rPr>
              <a:t>. Ten Brink Uitgevers.</a:t>
            </a:r>
          </a:p>
        </p:txBody>
      </p:sp>
      <p:pic>
        <p:nvPicPr>
          <p:cNvPr id="9" name="Afbeelding 8" descr="Afbeelding met schermafbeelding&#10;&#10;Automatisch gegenereerde beschrijving">
            <a:extLst>
              <a:ext uri="{FF2B5EF4-FFF2-40B4-BE49-F238E27FC236}">
                <a16:creationId xmlns:a16="http://schemas.microsoft.com/office/drawing/2014/main" id="{0CFAE2EB-0419-3F45-AED1-8D9FAD909E2E}"/>
              </a:ext>
            </a:extLst>
          </p:cNvPr>
          <p:cNvPicPr>
            <a:picLocks noChangeAspect="1"/>
          </p:cNvPicPr>
          <p:nvPr/>
        </p:nvPicPr>
        <p:blipFill rotWithShape="1">
          <a:blip r:embed="rId2">
            <a:extLst>
              <a:ext uri="{28A0092B-C50C-407E-A947-70E740481C1C}">
                <a14:useLocalDpi xmlns:a14="http://schemas.microsoft.com/office/drawing/2010/main" val="0"/>
              </a:ext>
            </a:extLst>
          </a:blip>
          <a:srcRect t="65092" b="2445"/>
          <a:stretch/>
        </p:blipFill>
        <p:spPr>
          <a:xfrm>
            <a:off x="196768" y="3842795"/>
            <a:ext cx="8750461" cy="2098973"/>
          </a:xfrm>
          <a:prstGeom prst="rect">
            <a:avLst/>
          </a:prstGeom>
        </p:spPr>
      </p:pic>
    </p:spTree>
    <p:extLst>
      <p:ext uri="{BB962C8B-B14F-4D97-AF65-F5344CB8AC3E}">
        <p14:creationId xmlns:p14="http://schemas.microsoft.com/office/powerpoint/2010/main" val="36722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CEAA8-9BF2-3448-97A3-62D0EEE3D0B7}"/>
              </a:ext>
            </a:extLst>
          </p:cNvPr>
          <p:cNvSpPr>
            <a:spLocks noGrp="1"/>
          </p:cNvSpPr>
          <p:nvPr>
            <p:ph type="title"/>
          </p:nvPr>
        </p:nvSpPr>
        <p:spPr/>
        <p:txBody>
          <a:bodyPr/>
          <a:lstStyle/>
          <a:p>
            <a:r>
              <a:rPr lang="nl-BE" dirty="0"/>
              <a:t>Retrieval practice </a:t>
            </a:r>
          </a:p>
        </p:txBody>
      </p:sp>
      <p:pic>
        <p:nvPicPr>
          <p:cNvPr id="7" name="Tijdelijke aanduiding voor inhoud 6" descr="Afbeelding met schermafbeelding&#10;&#10;Automatisch gegenereerde beschrijving">
            <a:extLst>
              <a:ext uri="{FF2B5EF4-FFF2-40B4-BE49-F238E27FC236}">
                <a16:creationId xmlns:a16="http://schemas.microsoft.com/office/drawing/2014/main" id="{82412FFF-7DCF-8445-85BA-55CF1A32A5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709" y="1434143"/>
            <a:ext cx="8308593" cy="4735163"/>
          </a:xfrm>
        </p:spPr>
      </p:pic>
      <p:sp>
        <p:nvSpPr>
          <p:cNvPr id="4" name="Tekstvak 3">
            <a:extLst>
              <a:ext uri="{FF2B5EF4-FFF2-40B4-BE49-F238E27FC236}">
                <a16:creationId xmlns:a16="http://schemas.microsoft.com/office/drawing/2014/main" id="{DE701C42-8C48-0B47-A618-C5F066A38C0E}"/>
              </a:ext>
            </a:extLst>
          </p:cNvPr>
          <p:cNvSpPr txBox="1"/>
          <p:nvPr/>
        </p:nvSpPr>
        <p:spPr>
          <a:xfrm>
            <a:off x="265325" y="6334780"/>
            <a:ext cx="8250025" cy="523220"/>
          </a:xfrm>
          <a:prstGeom prst="rect">
            <a:avLst/>
          </a:prstGeom>
          <a:noFill/>
        </p:spPr>
        <p:txBody>
          <a:bodyPr wrap="square" rtlCol="0">
            <a:spAutoFit/>
          </a:bodyPr>
          <a:lstStyle/>
          <a:p>
            <a:r>
              <a:rPr lang="nl-BE" sz="1400" dirty="0">
                <a:solidFill>
                  <a:schemeClr val="bg1">
                    <a:lumMod val="50000"/>
                  </a:schemeClr>
                </a:solidFill>
              </a:rPr>
              <a:t>Bron: Surma, T., Vanhoyweghen, K., Sluijsmans, D., Camp, G., Muijs, D., &amp; Kirschner, P. A. (2019). </a:t>
            </a:r>
            <a:r>
              <a:rPr lang="nl-BE" sz="1400" i="1" dirty="0">
                <a:solidFill>
                  <a:schemeClr val="bg1">
                    <a:lumMod val="50000"/>
                  </a:schemeClr>
                </a:solidFill>
              </a:rPr>
              <a:t>Wijze lessen: twaalf bouwstenen voor effectieve didactiek</a:t>
            </a:r>
            <a:r>
              <a:rPr lang="nl-BE" sz="1400" dirty="0">
                <a:solidFill>
                  <a:schemeClr val="bg1">
                    <a:lumMod val="50000"/>
                  </a:schemeClr>
                </a:solidFill>
              </a:rPr>
              <a:t>. Ten Brink Uitgevers.</a:t>
            </a:r>
          </a:p>
        </p:txBody>
      </p:sp>
    </p:spTree>
    <p:extLst>
      <p:ext uri="{BB962C8B-B14F-4D97-AF65-F5344CB8AC3E}">
        <p14:creationId xmlns:p14="http://schemas.microsoft.com/office/powerpoint/2010/main" val="251657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81FF-EBC8-924E-A0C1-F5569D82C91D}"/>
              </a:ext>
            </a:extLst>
          </p:cNvPr>
          <p:cNvSpPr>
            <a:spLocks noGrp="1"/>
          </p:cNvSpPr>
          <p:nvPr>
            <p:ph type="title"/>
          </p:nvPr>
        </p:nvSpPr>
        <p:spPr/>
        <p:txBody>
          <a:bodyPr>
            <a:normAutofit/>
          </a:bodyPr>
          <a:lstStyle/>
          <a:p>
            <a:r>
              <a:rPr lang="nl-BE" sz="4000" dirty="0"/>
              <a:t>Ronde 3: uitzicht (perspectief)</a:t>
            </a:r>
          </a:p>
        </p:txBody>
      </p:sp>
      <p:sp>
        <p:nvSpPr>
          <p:cNvPr id="3" name="Tijdelijke aanduiding voor tekst 2">
            <a:extLst>
              <a:ext uri="{FF2B5EF4-FFF2-40B4-BE49-F238E27FC236}">
                <a16:creationId xmlns:a16="http://schemas.microsoft.com/office/drawing/2014/main" id="{FDF4F340-F3E7-C642-AA2A-EC1181B242DE}"/>
              </a:ext>
            </a:extLst>
          </p:cNvPr>
          <p:cNvSpPr>
            <a:spLocks noGrp="1"/>
          </p:cNvSpPr>
          <p:nvPr>
            <p:ph type="body" idx="1"/>
          </p:nvPr>
        </p:nvSpPr>
        <p:spPr/>
        <p:txBody>
          <a:bodyPr>
            <a:normAutofit/>
          </a:bodyPr>
          <a:lstStyle/>
          <a:p>
            <a:r>
              <a:rPr lang="nl-BE" sz="3200" i="1" dirty="0"/>
              <a:t>Naar een nieuw actieplan </a:t>
            </a:r>
            <a:br>
              <a:rPr lang="nl-BE" sz="3200" i="1" dirty="0"/>
            </a:br>
            <a:r>
              <a:rPr lang="nl-BE" sz="3200" b="1" dirty="0">
                <a:solidFill>
                  <a:schemeClr val="accent1"/>
                </a:solidFill>
              </a:rPr>
              <a:t>16u20-16u30</a:t>
            </a:r>
            <a:r>
              <a:rPr lang="nl-BE" sz="3200" i="1" dirty="0"/>
              <a:t> </a:t>
            </a:r>
          </a:p>
        </p:txBody>
      </p:sp>
      <p:pic>
        <p:nvPicPr>
          <p:cNvPr id="7" name="Picture 3">
            <a:extLst>
              <a:ext uri="{FF2B5EF4-FFF2-40B4-BE49-F238E27FC236}">
                <a16:creationId xmlns:a16="http://schemas.microsoft.com/office/drawing/2014/main" id="{D12EDB6E-2AE9-A046-B223-BA62A64B06B4}"/>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379313"/>
            <a:ext cx="1168908" cy="1190065"/>
          </a:xfrm>
          <a:prstGeom prst="rect">
            <a:avLst/>
          </a:prstGeom>
        </p:spPr>
      </p:pic>
      <p:sp>
        <p:nvSpPr>
          <p:cNvPr id="8" name="Tekstvak 7">
            <a:extLst>
              <a:ext uri="{FF2B5EF4-FFF2-40B4-BE49-F238E27FC236}">
                <a16:creationId xmlns:a16="http://schemas.microsoft.com/office/drawing/2014/main" id="{83B291FC-47ED-AA44-A532-A4FD59DFE365}"/>
              </a:ext>
            </a:extLst>
          </p:cNvPr>
          <p:cNvSpPr txBox="1"/>
          <p:nvPr/>
        </p:nvSpPr>
        <p:spPr>
          <a:xfrm>
            <a:off x="106018" y="6492080"/>
            <a:ext cx="1150222" cy="369332"/>
          </a:xfrm>
          <a:prstGeom prst="rect">
            <a:avLst/>
          </a:prstGeom>
          <a:noFill/>
        </p:spPr>
        <p:txBody>
          <a:bodyPr wrap="square" rtlCol="0">
            <a:spAutoFit/>
          </a:bodyPr>
          <a:lstStyle/>
          <a:p>
            <a:r>
              <a:rPr lang="nl-BE" dirty="0">
                <a:solidFill>
                  <a:srgbClr val="47AAB1"/>
                </a:solidFill>
              </a:rPr>
              <a:t>p.78-79</a:t>
            </a:r>
          </a:p>
        </p:txBody>
      </p:sp>
      <p:pic>
        <p:nvPicPr>
          <p:cNvPr id="5" name="Picture 4">
            <a:extLst>
              <a:ext uri="{FF2B5EF4-FFF2-40B4-BE49-F238E27FC236}">
                <a16:creationId xmlns:a16="http://schemas.microsoft.com/office/drawing/2014/main" id="{DBA34253-E4BF-9B4F-85FA-41C85BBDA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38" y="900000"/>
            <a:ext cx="3860800" cy="2235200"/>
          </a:xfrm>
          <a:prstGeom prst="rect">
            <a:avLst/>
          </a:prstGeom>
          <a:ln>
            <a:solidFill>
              <a:schemeClr val="accent2"/>
            </a:solidFill>
          </a:ln>
        </p:spPr>
      </p:pic>
    </p:spTree>
    <p:extLst>
      <p:ext uri="{BB962C8B-B14F-4D97-AF65-F5344CB8AC3E}">
        <p14:creationId xmlns:p14="http://schemas.microsoft.com/office/powerpoint/2010/main" val="372824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E4754-5A52-E940-AD56-28DFC01AC915}"/>
              </a:ext>
            </a:extLst>
          </p:cNvPr>
          <p:cNvSpPr>
            <a:spLocks noGrp="1"/>
          </p:cNvSpPr>
          <p:nvPr>
            <p:ph type="title"/>
          </p:nvPr>
        </p:nvSpPr>
        <p:spPr/>
        <p:txBody>
          <a:bodyPr/>
          <a:lstStyle/>
          <a:p>
            <a:r>
              <a:rPr lang="nl-NL" dirty="0"/>
              <a:t>Planning TTT-traject</a:t>
            </a:r>
          </a:p>
        </p:txBody>
      </p:sp>
      <p:sp>
        <p:nvSpPr>
          <p:cNvPr id="3" name="Tijdelijke aanduiding voor inhoud 2">
            <a:extLst>
              <a:ext uri="{FF2B5EF4-FFF2-40B4-BE49-F238E27FC236}">
                <a16:creationId xmlns:a16="http://schemas.microsoft.com/office/drawing/2014/main" id="{5EEC47EB-5A65-BB4E-9CA6-196DEA5F123C}"/>
              </a:ext>
            </a:extLst>
          </p:cNvPr>
          <p:cNvSpPr>
            <a:spLocks noGrp="1"/>
          </p:cNvSpPr>
          <p:nvPr>
            <p:ph idx="1"/>
          </p:nvPr>
        </p:nvSpPr>
        <p:spPr/>
        <p:txBody>
          <a:bodyPr>
            <a:normAutofit lnSpcReduction="10000"/>
          </a:bodyPr>
          <a:lstStyle/>
          <a:p>
            <a:pPr marL="0" indent="0">
              <a:buNone/>
            </a:pPr>
            <a:r>
              <a:rPr lang="nl-NL" b="1" dirty="0">
                <a:solidFill>
                  <a:srgbClr val="47AAB1"/>
                </a:solidFill>
              </a:rPr>
              <a:t>Leerlingen diep laten nadenken: </a:t>
            </a:r>
          </a:p>
          <a:p>
            <a:r>
              <a:rPr lang="nl-NL" dirty="0">
                <a:solidFill>
                  <a:srgbClr val="47AAB1"/>
                </a:solidFill>
              </a:rPr>
              <a:t>Di 15 september 2020 15.30-19.30 (LDLN)</a:t>
            </a:r>
            <a:endParaRPr lang="nl-BE" dirty="0">
              <a:solidFill>
                <a:srgbClr val="47AAB1"/>
              </a:solidFill>
            </a:endParaRPr>
          </a:p>
          <a:p>
            <a:r>
              <a:rPr lang="nl-NL" dirty="0">
                <a:solidFill>
                  <a:srgbClr val="47AAB1"/>
                </a:solidFill>
              </a:rPr>
              <a:t>Ma 12 oktober 2020 15.30-19.30 (LDLN)</a:t>
            </a:r>
            <a:endParaRPr lang="nl-BE" dirty="0">
              <a:solidFill>
                <a:srgbClr val="47AAB1"/>
              </a:solidFill>
            </a:endParaRPr>
          </a:p>
          <a:p>
            <a:pPr marL="0" indent="0">
              <a:buNone/>
            </a:pPr>
            <a:br>
              <a:rPr lang="nl-BE" dirty="0"/>
            </a:br>
            <a:endParaRPr lang="nl-BE" dirty="0"/>
          </a:p>
          <a:p>
            <a:pPr marL="0" indent="0">
              <a:buNone/>
            </a:pPr>
            <a:r>
              <a:rPr lang="nl-NL" b="1" dirty="0">
                <a:solidFill>
                  <a:srgbClr val="7A1B5A"/>
                </a:solidFill>
              </a:rPr>
              <a:t>Dual </a:t>
            </a:r>
            <a:r>
              <a:rPr lang="nl-NL" b="1" dirty="0" err="1">
                <a:solidFill>
                  <a:srgbClr val="7A1B5A"/>
                </a:solidFill>
              </a:rPr>
              <a:t>coding</a:t>
            </a:r>
            <a:endParaRPr lang="nl-NL" b="1" dirty="0">
              <a:solidFill>
                <a:srgbClr val="7A1B5A"/>
              </a:solidFill>
            </a:endParaRPr>
          </a:p>
          <a:p>
            <a:r>
              <a:rPr lang="nl-NL" dirty="0">
                <a:solidFill>
                  <a:srgbClr val="7A1B5A"/>
                </a:solidFill>
              </a:rPr>
              <a:t>Ma 2 november 2020 15.30-19.30 (DC)</a:t>
            </a:r>
            <a:endParaRPr lang="nl-BE" dirty="0">
              <a:solidFill>
                <a:srgbClr val="7A1B5A"/>
              </a:solidFill>
            </a:endParaRPr>
          </a:p>
          <a:p>
            <a:r>
              <a:rPr lang="nl-NL" dirty="0">
                <a:solidFill>
                  <a:srgbClr val="7A1B5A"/>
                </a:solidFill>
              </a:rPr>
              <a:t>Wo 2 december 2020 15.30-19.30 (DC)</a:t>
            </a:r>
            <a:endParaRPr lang="nl-BE" dirty="0">
              <a:solidFill>
                <a:srgbClr val="7A1B5A"/>
              </a:solidFill>
            </a:endParaRPr>
          </a:p>
          <a:p>
            <a:pPr marL="0" indent="0">
              <a:buNone/>
            </a:pPr>
            <a:r>
              <a:rPr lang="nl-NL" dirty="0"/>
              <a:t> </a:t>
            </a:r>
            <a:endParaRPr lang="nl-BE" dirty="0"/>
          </a:p>
          <a:p>
            <a:pPr marL="0" indent="0">
              <a:buNone/>
            </a:pPr>
            <a:r>
              <a:rPr lang="nl-NL" b="1" dirty="0"/>
              <a:t> </a:t>
            </a:r>
            <a:r>
              <a:rPr lang="nl-NL" b="1" dirty="0">
                <a:solidFill>
                  <a:srgbClr val="EA5C34"/>
                </a:solidFill>
              </a:rPr>
              <a:t>Gespreide herhaling </a:t>
            </a:r>
            <a:endParaRPr lang="nl-BE" b="1" dirty="0">
              <a:solidFill>
                <a:srgbClr val="EA5C34"/>
              </a:solidFill>
            </a:endParaRPr>
          </a:p>
          <a:p>
            <a:r>
              <a:rPr lang="nl-NL" dirty="0">
                <a:solidFill>
                  <a:srgbClr val="EA5C34"/>
                </a:solidFill>
              </a:rPr>
              <a:t>Ma 11 januari 2021 15.30-19.30 (GH)</a:t>
            </a:r>
            <a:endParaRPr lang="nl-BE" dirty="0">
              <a:solidFill>
                <a:srgbClr val="EA5C34"/>
              </a:solidFill>
            </a:endParaRPr>
          </a:p>
          <a:p>
            <a:r>
              <a:rPr lang="nl-NL" dirty="0">
                <a:solidFill>
                  <a:srgbClr val="EA5C34"/>
                </a:solidFill>
              </a:rPr>
              <a:t>Do 18 februari 2021 15.30-19.30 (GH)</a:t>
            </a:r>
            <a:endParaRPr lang="nl-BE" dirty="0">
              <a:solidFill>
                <a:srgbClr val="EA5C34"/>
              </a:solidFill>
            </a:endParaRPr>
          </a:p>
          <a:p>
            <a:endParaRPr lang="nl-NL" dirty="0"/>
          </a:p>
        </p:txBody>
      </p:sp>
      <p:sp>
        <p:nvSpPr>
          <p:cNvPr id="5" name="Plus 4">
            <a:extLst>
              <a:ext uri="{FF2B5EF4-FFF2-40B4-BE49-F238E27FC236}">
                <a16:creationId xmlns:a16="http://schemas.microsoft.com/office/drawing/2014/main" id="{EF5E4C0A-5494-9641-9915-D6A439A18533}"/>
              </a:ext>
            </a:extLst>
          </p:cNvPr>
          <p:cNvSpPr/>
          <p:nvPr/>
        </p:nvSpPr>
        <p:spPr>
          <a:xfrm>
            <a:off x="6508558" y="3372592"/>
            <a:ext cx="843148" cy="1009403"/>
          </a:xfrm>
          <a:prstGeom prst="mathPlus">
            <a:avLst>
              <a:gd name="adj1" fmla="val 9435"/>
            </a:avLst>
          </a:prstGeom>
          <a:solidFill>
            <a:schemeClr val="accent3">
              <a:lumMod val="20000"/>
              <a:lumOff val="80000"/>
            </a:schemeClr>
          </a:solidFill>
          <a:ln>
            <a:solidFill>
              <a:srgbClr val="47AA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99B54FEC-6BAC-0647-8CA8-C33772C5EA94}"/>
              </a:ext>
            </a:extLst>
          </p:cNvPr>
          <p:cNvSpPr txBox="1"/>
          <p:nvPr/>
        </p:nvSpPr>
        <p:spPr>
          <a:xfrm>
            <a:off x="7452156" y="157067"/>
            <a:ext cx="622927" cy="6608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wordArtVert" wrap="square" rtlCol="0">
            <a:spAutoFit/>
          </a:bodyPr>
          <a:lstStyle/>
          <a:p>
            <a:r>
              <a:rPr lang="nl-NL" sz="2400" b="1" dirty="0"/>
              <a:t>ONLINE COACHING</a:t>
            </a:r>
          </a:p>
        </p:txBody>
      </p:sp>
      <p:sp>
        <p:nvSpPr>
          <p:cNvPr id="9" name="Rechteraccolade 8">
            <a:extLst>
              <a:ext uri="{FF2B5EF4-FFF2-40B4-BE49-F238E27FC236}">
                <a16:creationId xmlns:a16="http://schemas.microsoft.com/office/drawing/2014/main" id="{6EDB88C7-E7F1-A542-833F-02EACFCCAAB6}"/>
              </a:ext>
            </a:extLst>
          </p:cNvPr>
          <p:cNvSpPr/>
          <p:nvPr/>
        </p:nvSpPr>
        <p:spPr>
          <a:xfrm>
            <a:off x="5722706" y="1428108"/>
            <a:ext cx="785852" cy="48802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11905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3E0E54-C12E-5E47-AD7B-06EB82C435A1}"/>
              </a:ext>
            </a:extLst>
          </p:cNvPr>
          <p:cNvSpPr>
            <a:spLocks noGrp="1"/>
          </p:cNvSpPr>
          <p:nvPr>
            <p:ph type="title"/>
          </p:nvPr>
        </p:nvSpPr>
        <p:spPr/>
        <p:txBody>
          <a:bodyPr/>
          <a:lstStyle/>
          <a:p>
            <a:r>
              <a:rPr lang="nl-BE" dirty="0"/>
              <a:t>Actieplan (p.78-79)</a:t>
            </a:r>
          </a:p>
        </p:txBody>
      </p:sp>
      <p:sp>
        <p:nvSpPr>
          <p:cNvPr id="5" name="Tijdelijke aanduiding voor inhoud 4">
            <a:extLst>
              <a:ext uri="{FF2B5EF4-FFF2-40B4-BE49-F238E27FC236}">
                <a16:creationId xmlns:a16="http://schemas.microsoft.com/office/drawing/2014/main" id="{BFC88891-38FB-994A-8FD1-C395957854CF}"/>
              </a:ext>
            </a:extLst>
          </p:cNvPr>
          <p:cNvSpPr>
            <a:spLocks noGrp="1"/>
          </p:cNvSpPr>
          <p:nvPr>
            <p:ph idx="1"/>
          </p:nvPr>
        </p:nvSpPr>
        <p:spPr/>
        <p:txBody>
          <a:bodyPr>
            <a:normAutofit/>
          </a:bodyPr>
          <a:lstStyle/>
          <a:p>
            <a:pPr marL="0" indent="0">
              <a:buNone/>
            </a:pPr>
            <a:r>
              <a:rPr lang="nl-BE" sz="2800" i="1" dirty="0">
                <a:solidFill>
                  <a:schemeClr val="accent2"/>
                </a:solidFill>
              </a:rPr>
              <a:t>“Nu kan je (her)ontwerpen en met frisse ideeën experimenteren. Brainstormen. Kleine plannetjes maken. Duizend-en-één ideeën, tips en manieren verzamelen om leerlingen nog meer en dieper te laten nadenken. </a:t>
            </a:r>
            <a:r>
              <a:rPr lang="nl-BE" sz="2800" b="1" i="1" dirty="0">
                <a:solidFill>
                  <a:schemeClr val="accent2"/>
                </a:solidFill>
              </a:rPr>
              <a:t>Al wat je nodig hebt, is er al, zet die kleine stapjes die energie geven en verbindend werken</a:t>
            </a:r>
            <a:r>
              <a:rPr lang="nl-BE" sz="2800" i="1" dirty="0">
                <a:solidFill>
                  <a:schemeClr val="accent2"/>
                </a:solidFill>
              </a:rPr>
              <a:t>.” </a:t>
            </a:r>
            <a:br>
              <a:rPr lang="nl-BE" sz="2800" i="1" dirty="0">
                <a:solidFill>
                  <a:schemeClr val="accent2"/>
                </a:solidFill>
              </a:rPr>
            </a:br>
            <a:endParaRPr lang="nl-BE" sz="2800" i="1" dirty="0">
              <a:solidFill>
                <a:schemeClr val="accent2"/>
              </a:solidFill>
            </a:endParaRPr>
          </a:p>
        </p:txBody>
      </p:sp>
    </p:spTree>
    <p:extLst>
      <p:ext uri="{BB962C8B-B14F-4D97-AF65-F5344CB8AC3E}">
        <p14:creationId xmlns:p14="http://schemas.microsoft.com/office/powerpoint/2010/main" val="396643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760A462-00CA-A445-B474-1ED19D2F7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14" y="284921"/>
            <a:ext cx="5953284" cy="6288157"/>
          </a:xfrm>
          <a:prstGeom prst="rect">
            <a:avLst/>
          </a:prstGeom>
        </p:spPr>
      </p:pic>
    </p:spTree>
    <p:extLst>
      <p:ext uri="{BB962C8B-B14F-4D97-AF65-F5344CB8AC3E}">
        <p14:creationId xmlns:p14="http://schemas.microsoft.com/office/powerpoint/2010/main" val="1741789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B94E6-197B-BC42-A8C4-AE3E025A25DD}"/>
              </a:ext>
            </a:extLst>
          </p:cNvPr>
          <p:cNvSpPr>
            <a:spLocks noGrp="1"/>
          </p:cNvSpPr>
          <p:nvPr>
            <p:ph type="title"/>
          </p:nvPr>
        </p:nvSpPr>
        <p:spPr/>
        <p:txBody>
          <a:bodyPr>
            <a:normAutofit/>
          </a:bodyPr>
          <a:lstStyle/>
          <a:p>
            <a:r>
              <a:rPr lang="nl-BE" sz="4400" dirty="0"/>
              <a:t>TRAP 3: terugblik &amp; vooruitblik </a:t>
            </a:r>
            <a:br>
              <a:rPr lang="nl-BE" sz="4400" dirty="0"/>
            </a:br>
            <a:r>
              <a:rPr lang="nl-BE" sz="3600" i="1" dirty="0">
                <a:solidFill>
                  <a:srgbClr val="7A1B5A"/>
                </a:solidFill>
              </a:rPr>
              <a:t>12 oktober 2020</a:t>
            </a:r>
            <a:endParaRPr lang="nl-BE" sz="4400" i="1" dirty="0">
              <a:solidFill>
                <a:srgbClr val="7A1B5A"/>
              </a:solidFill>
            </a:endParaRPr>
          </a:p>
        </p:txBody>
      </p:sp>
      <p:sp>
        <p:nvSpPr>
          <p:cNvPr id="3" name="Tijdelijke aanduiding voor tekst 2">
            <a:extLst>
              <a:ext uri="{FF2B5EF4-FFF2-40B4-BE49-F238E27FC236}">
                <a16:creationId xmlns:a16="http://schemas.microsoft.com/office/drawing/2014/main" id="{71D636D8-D325-104E-9A0D-4168E5BC897C}"/>
              </a:ext>
            </a:extLst>
          </p:cNvPr>
          <p:cNvSpPr>
            <a:spLocks noGrp="1"/>
          </p:cNvSpPr>
          <p:nvPr>
            <p:ph type="body" idx="1"/>
          </p:nvPr>
        </p:nvSpPr>
        <p:spPr/>
        <p:txBody>
          <a:bodyPr>
            <a:normAutofit lnSpcReduction="10000"/>
          </a:bodyPr>
          <a:lstStyle/>
          <a:p>
            <a:pPr marL="457200" indent="-457200">
              <a:buFontTx/>
              <a:buChar char="-"/>
            </a:pPr>
            <a:r>
              <a:rPr lang="nl-BE" sz="3200" dirty="0"/>
              <a:t>Voer je (nieuw) actieplan uit &amp; bereid je voor tegen TRAP 3 &gt; pg. 82-83</a:t>
            </a:r>
          </a:p>
          <a:p>
            <a:pPr marL="457200" indent="-457200">
              <a:buFontTx/>
              <a:buChar char="-"/>
            </a:pPr>
            <a:r>
              <a:rPr lang="nl-BE" sz="3200" dirty="0"/>
              <a:t>Lees H4 Klaskit: ‘doe denken’</a:t>
            </a:r>
          </a:p>
        </p:txBody>
      </p:sp>
      <p:pic>
        <p:nvPicPr>
          <p:cNvPr id="4" name="Picture 3">
            <a:extLst>
              <a:ext uri="{FF2B5EF4-FFF2-40B4-BE49-F238E27FC236}">
                <a16:creationId xmlns:a16="http://schemas.microsoft.com/office/drawing/2014/main" id="{7137863F-2A1C-6743-B9D7-701699AFC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238" y="248385"/>
            <a:ext cx="2340000" cy="2340000"/>
          </a:xfrm>
          <a:prstGeom prst="rect">
            <a:avLst/>
          </a:prstGeom>
        </p:spPr>
      </p:pic>
    </p:spTree>
    <p:extLst>
      <p:ext uri="{BB962C8B-B14F-4D97-AF65-F5344CB8AC3E}">
        <p14:creationId xmlns:p14="http://schemas.microsoft.com/office/powerpoint/2010/main" val="2980552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504170-3A7A-B746-B72F-2091E2B78FAC}"/>
              </a:ext>
            </a:extLst>
          </p:cNvPr>
          <p:cNvSpPr>
            <a:spLocks noGrp="1"/>
          </p:cNvSpPr>
          <p:nvPr>
            <p:ph type="title"/>
          </p:nvPr>
        </p:nvSpPr>
        <p:spPr>
          <a:xfrm>
            <a:off x="482600" y="643467"/>
            <a:ext cx="2522980" cy="1597315"/>
          </a:xfrm>
          <a:noFill/>
          <a:ln w="19050">
            <a:solidFill>
              <a:schemeClr val="bg1"/>
            </a:solidFill>
          </a:ln>
        </p:spPr>
        <p:txBody>
          <a:bodyPr wrap="square">
            <a:normAutofit/>
          </a:bodyPr>
          <a:lstStyle/>
          <a:p>
            <a:pPr algn="ctr"/>
            <a:r>
              <a:rPr lang="nl-BE" sz="4000" dirty="0">
                <a:solidFill>
                  <a:schemeClr val="bg1"/>
                </a:solidFill>
              </a:rPr>
              <a:t>Om af te sluiten </a:t>
            </a:r>
          </a:p>
        </p:txBody>
      </p:sp>
      <p:sp>
        <p:nvSpPr>
          <p:cNvPr id="9" name="Content Placeholder 8">
            <a:extLst>
              <a:ext uri="{FF2B5EF4-FFF2-40B4-BE49-F238E27FC236}">
                <a16:creationId xmlns:a16="http://schemas.microsoft.com/office/drawing/2014/main" id="{B74359BD-A0E3-4A12-8A14-A41F707525CA}"/>
              </a:ext>
            </a:extLst>
          </p:cNvPr>
          <p:cNvSpPr>
            <a:spLocks noGrp="1"/>
          </p:cNvSpPr>
          <p:nvPr>
            <p:ph idx="1"/>
          </p:nvPr>
        </p:nvSpPr>
        <p:spPr>
          <a:xfrm>
            <a:off x="482601" y="2638044"/>
            <a:ext cx="2522980" cy="3415622"/>
          </a:xfrm>
        </p:spPr>
        <p:txBody>
          <a:bodyPr>
            <a:normAutofit/>
          </a:bodyPr>
          <a:lstStyle/>
          <a:p>
            <a:pPr marL="0" indent="0">
              <a:buNone/>
            </a:pPr>
            <a:endParaRPr lang="en-US" sz="2800" dirty="0">
              <a:solidFill>
                <a:schemeClr val="bg1"/>
              </a:solidFill>
            </a:endParaRPr>
          </a:p>
        </p:txBody>
      </p:sp>
      <p:pic>
        <p:nvPicPr>
          <p:cNvPr id="3" name="Afbeelding 2">
            <a:extLst>
              <a:ext uri="{FF2B5EF4-FFF2-40B4-BE49-F238E27FC236}">
                <a16:creationId xmlns:a16="http://schemas.microsoft.com/office/drawing/2014/main" id="{E7D770A3-026C-0C4C-9AC2-280F47A52169}"/>
              </a:ext>
            </a:extLst>
          </p:cNvPr>
          <p:cNvPicPr>
            <a:picLocks noChangeAspect="1"/>
          </p:cNvPicPr>
          <p:nvPr/>
        </p:nvPicPr>
        <p:blipFill>
          <a:blip r:embed="rId2"/>
          <a:stretch>
            <a:fillRect/>
          </a:stretch>
        </p:blipFill>
        <p:spPr>
          <a:xfrm>
            <a:off x="503457" y="2638044"/>
            <a:ext cx="2502123" cy="2502123"/>
          </a:xfrm>
          <a:prstGeom prst="rect">
            <a:avLst/>
          </a:prstGeom>
        </p:spPr>
      </p:pic>
      <p:pic>
        <p:nvPicPr>
          <p:cNvPr id="10" name="Afbeelding 9">
            <a:extLst>
              <a:ext uri="{FF2B5EF4-FFF2-40B4-BE49-F238E27FC236}">
                <a16:creationId xmlns:a16="http://schemas.microsoft.com/office/drawing/2014/main" id="{D467192B-C3CF-CB43-AF68-DF38F997A689}"/>
              </a:ext>
            </a:extLst>
          </p:cNvPr>
          <p:cNvPicPr>
            <a:picLocks noChangeAspect="1"/>
          </p:cNvPicPr>
          <p:nvPr/>
        </p:nvPicPr>
        <p:blipFill>
          <a:blip r:embed="rId3"/>
          <a:stretch>
            <a:fillRect/>
          </a:stretch>
        </p:blipFill>
        <p:spPr>
          <a:xfrm>
            <a:off x="3668561" y="1520444"/>
            <a:ext cx="5261581" cy="3817112"/>
          </a:xfrm>
          <a:prstGeom prst="rect">
            <a:avLst/>
          </a:prstGeom>
        </p:spPr>
      </p:pic>
      <p:sp>
        <p:nvSpPr>
          <p:cNvPr id="4" name="Tekstvak 3">
            <a:extLst>
              <a:ext uri="{FF2B5EF4-FFF2-40B4-BE49-F238E27FC236}">
                <a16:creationId xmlns:a16="http://schemas.microsoft.com/office/drawing/2014/main" id="{11818D40-EFA2-0543-9A73-4AF157DF25DF}"/>
              </a:ext>
            </a:extLst>
          </p:cNvPr>
          <p:cNvSpPr txBox="1"/>
          <p:nvPr/>
        </p:nvSpPr>
        <p:spPr>
          <a:xfrm>
            <a:off x="4754881" y="1698171"/>
            <a:ext cx="255198" cy="369332"/>
          </a:xfrm>
          <a:prstGeom prst="rect">
            <a:avLst/>
          </a:prstGeom>
          <a:noFill/>
        </p:spPr>
        <p:txBody>
          <a:bodyPr wrap="none" rtlCol="0">
            <a:spAutoFit/>
          </a:bodyPr>
          <a:lstStyle/>
          <a:p>
            <a:r>
              <a:rPr lang="nl-NL" dirty="0"/>
              <a:t>-</a:t>
            </a:r>
          </a:p>
        </p:txBody>
      </p:sp>
    </p:spTree>
    <p:extLst>
      <p:ext uri="{BB962C8B-B14F-4D97-AF65-F5344CB8AC3E}">
        <p14:creationId xmlns:p14="http://schemas.microsoft.com/office/powerpoint/2010/main" val="399618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CEB7C-1DDA-1B41-9B01-472B0384392F}"/>
              </a:ext>
            </a:extLst>
          </p:cNvPr>
          <p:cNvSpPr>
            <a:spLocks noGrp="1"/>
          </p:cNvSpPr>
          <p:nvPr>
            <p:ph type="title"/>
          </p:nvPr>
        </p:nvSpPr>
        <p:spPr/>
        <p:txBody>
          <a:bodyPr/>
          <a:lstStyle/>
          <a:p>
            <a:r>
              <a:rPr lang="nl-NL" dirty="0"/>
              <a:t>Meta-reflectie intervisie </a:t>
            </a:r>
          </a:p>
        </p:txBody>
      </p:sp>
      <p:sp>
        <p:nvSpPr>
          <p:cNvPr id="3" name="Tijdelijke aanduiding voor inhoud 2">
            <a:extLst>
              <a:ext uri="{FF2B5EF4-FFF2-40B4-BE49-F238E27FC236}">
                <a16:creationId xmlns:a16="http://schemas.microsoft.com/office/drawing/2014/main" id="{2640C142-1F4F-DD4D-987D-C9BD4190F910}"/>
              </a:ext>
            </a:extLst>
          </p:cNvPr>
          <p:cNvSpPr>
            <a:spLocks noGrp="1"/>
          </p:cNvSpPr>
          <p:nvPr>
            <p:ph idx="1"/>
          </p:nvPr>
        </p:nvSpPr>
        <p:spPr/>
        <p:txBody>
          <a:bodyPr>
            <a:normAutofit/>
          </a:bodyPr>
          <a:lstStyle/>
          <a:p>
            <a:pPr marL="400050" indent="-285750">
              <a:buFont typeface="Courier New" panose="02070309020205020404" pitchFamily="49" charset="0"/>
              <a:buChar char="o"/>
            </a:pPr>
            <a:r>
              <a:rPr lang="nl-NL" sz="2400" dirty="0">
                <a:latin typeface="Calibri" panose="020F0502020204030204" pitchFamily="34" charset="0"/>
              </a:rPr>
              <a:t>Hoe heb je de intervisie ervaren?</a:t>
            </a:r>
          </a:p>
          <a:p>
            <a:pPr marL="400050" indent="-285750">
              <a:buFont typeface="Courier New" panose="02070309020205020404" pitchFamily="49" charset="0"/>
              <a:buChar char="o"/>
            </a:pPr>
            <a:endParaRPr lang="nl-NL" sz="2400" dirty="0">
              <a:latin typeface="Calibri" panose="020F0502020204030204" pitchFamily="34" charset="0"/>
            </a:endParaRPr>
          </a:p>
          <a:p>
            <a:pPr marL="400050" indent="-285750">
              <a:buFont typeface="Courier New" panose="02070309020205020404" pitchFamily="49" charset="0"/>
              <a:buChar char="o"/>
            </a:pPr>
            <a:endParaRPr lang="nl-NL" sz="2400" dirty="0">
              <a:latin typeface="Calibri" panose="020F0502020204030204" pitchFamily="34" charset="0"/>
            </a:endParaRPr>
          </a:p>
          <a:p>
            <a:pPr marL="400050" indent="-285750">
              <a:buFont typeface="Courier New" panose="02070309020205020404" pitchFamily="49" charset="0"/>
              <a:buChar char="o"/>
            </a:pPr>
            <a:r>
              <a:rPr lang="nl-NL" sz="2400" dirty="0">
                <a:latin typeface="Calibri" panose="020F0502020204030204" pitchFamily="34" charset="0"/>
              </a:rPr>
              <a:t>Welke vragen stel je in een intervisie? Welke </a:t>
            </a:r>
            <a:r>
              <a:rPr lang="nl-NL" sz="2400" dirty="0" err="1">
                <a:latin typeface="Calibri" panose="020F0502020204030204" pitchFamily="34" charset="0"/>
              </a:rPr>
              <a:t>coachingstechnieken</a:t>
            </a:r>
            <a:r>
              <a:rPr lang="nl-NL" sz="2400" dirty="0">
                <a:latin typeface="Calibri" panose="020F0502020204030204" pitchFamily="34" charset="0"/>
              </a:rPr>
              <a:t> pas je toe?</a:t>
            </a:r>
          </a:p>
          <a:p>
            <a:pPr marL="400050" indent="-285750">
              <a:buFont typeface="Courier New" panose="02070309020205020404" pitchFamily="49" charset="0"/>
              <a:buChar char="o"/>
            </a:pPr>
            <a:endParaRPr lang="nl-NL" sz="2400" dirty="0">
              <a:latin typeface="Calibri" panose="020F0502020204030204" pitchFamily="34" charset="0"/>
            </a:endParaRPr>
          </a:p>
          <a:p>
            <a:pPr marL="114300" indent="0">
              <a:buNone/>
            </a:pPr>
            <a:endParaRPr lang="nl-NL" sz="2400" dirty="0">
              <a:latin typeface="Calibri" panose="020F0502020204030204" pitchFamily="34" charset="0"/>
            </a:endParaRPr>
          </a:p>
          <a:p>
            <a:pPr marL="400050" indent="-285750">
              <a:buFont typeface="Courier New" panose="02070309020205020404" pitchFamily="49" charset="0"/>
              <a:buChar char="o"/>
            </a:pPr>
            <a:r>
              <a:rPr lang="nl-NL" sz="2400" dirty="0">
                <a:latin typeface="Calibri" panose="020F0502020204030204" pitchFamily="34" charset="0"/>
              </a:rPr>
              <a:t>Hoe bouw je een intervisie op? </a:t>
            </a:r>
            <a:endParaRPr lang="nl-NL" sz="3200" dirty="0"/>
          </a:p>
        </p:txBody>
      </p:sp>
    </p:spTree>
    <p:extLst>
      <p:ext uri="{BB962C8B-B14F-4D97-AF65-F5344CB8AC3E}">
        <p14:creationId xmlns:p14="http://schemas.microsoft.com/office/powerpoint/2010/main" val="1878118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4942" y="1962919"/>
            <a:ext cx="4225568" cy="3802220"/>
          </a:xfrm>
        </p:spPr>
      </p:pic>
      <p:sp>
        <p:nvSpPr>
          <p:cNvPr id="3" name="Tijdelijke aanduiding voor dianummer 2"/>
          <p:cNvSpPr>
            <a:spLocks noGrp="1"/>
          </p:cNvSpPr>
          <p:nvPr>
            <p:ph type="sldNum" sz="quarter" idx="12"/>
          </p:nvPr>
        </p:nvSpPr>
        <p:spPr/>
        <p:txBody>
          <a:bodyPr/>
          <a:lstStyle/>
          <a:p>
            <a:fld id="{61A5F08B-08AE-4581-A5CB-D6D9DA0972F7}" type="slidenum">
              <a:rPr lang="nl-NL" smtClean="0">
                <a:solidFill>
                  <a:srgbClr val="EE9900"/>
                </a:solidFill>
              </a:rPr>
              <a:pPr/>
              <a:t>25</a:t>
            </a:fld>
            <a:endParaRPr lang="nl-NL">
              <a:solidFill>
                <a:srgbClr val="EE9900"/>
              </a:solidFill>
            </a:endParaRPr>
          </a:p>
        </p:txBody>
      </p:sp>
      <p:sp>
        <p:nvSpPr>
          <p:cNvPr id="4" name="Titel 3"/>
          <p:cNvSpPr>
            <a:spLocks noGrp="1"/>
          </p:cNvSpPr>
          <p:nvPr>
            <p:ph type="title"/>
          </p:nvPr>
        </p:nvSpPr>
        <p:spPr>
          <a:xfrm>
            <a:off x="467544" y="288209"/>
            <a:ext cx="8208912" cy="1143000"/>
          </a:xfrm>
        </p:spPr>
        <p:txBody>
          <a:bodyPr/>
          <a:lstStyle/>
          <a:p>
            <a:r>
              <a:rPr lang="fr-BE" dirty="0"/>
              <a:t>Coaching </a:t>
            </a:r>
            <a:r>
              <a:rPr lang="fr-BE" dirty="0" err="1"/>
              <a:t>is</a:t>
            </a:r>
            <a:r>
              <a:rPr lang="fr-BE" dirty="0"/>
              <a:t> </a:t>
            </a:r>
            <a:r>
              <a:rPr lang="is-IS" dirty="0"/>
              <a:t>… </a:t>
            </a:r>
            <a:endParaRPr lang="fr-BE"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535" y="476672"/>
            <a:ext cx="3696442" cy="25202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077" y="3429000"/>
            <a:ext cx="4406900" cy="2334041"/>
          </a:xfrm>
          <a:prstGeom prst="rect">
            <a:avLst/>
          </a:prstGeom>
        </p:spPr>
      </p:pic>
    </p:spTree>
    <p:extLst>
      <p:ext uri="{BB962C8B-B14F-4D97-AF65-F5344CB8AC3E}">
        <p14:creationId xmlns:p14="http://schemas.microsoft.com/office/powerpoint/2010/main" val="4005531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l="-37000" r="-37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A5F08B-08AE-4581-A5CB-D6D9DA0972F7}" type="slidenum">
              <a:rPr lang="nl-NL" smtClean="0"/>
              <a:pPr/>
              <a:t>26</a:t>
            </a:fld>
            <a:endParaRPr lang="nl-NL"/>
          </a:p>
        </p:txBody>
      </p:sp>
      <p:sp>
        <p:nvSpPr>
          <p:cNvPr id="4" name="Title 3"/>
          <p:cNvSpPr>
            <a:spLocks noGrp="1"/>
          </p:cNvSpPr>
          <p:nvPr>
            <p:ph type="title"/>
          </p:nvPr>
        </p:nvSpPr>
        <p:spPr>
          <a:xfrm>
            <a:off x="467544" y="637064"/>
            <a:ext cx="8208912" cy="5559017"/>
          </a:xfrm>
        </p:spPr>
        <p:txBody>
          <a:bodyPr>
            <a:noAutofit/>
          </a:bodyPr>
          <a:lstStyle/>
          <a:p>
            <a:pPr algn="ctr"/>
            <a:br>
              <a:rPr lang="en-US" sz="7200" dirty="0">
                <a:solidFill>
                  <a:srgbClr val="002060"/>
                </a:solidFill>
              </a:rPr>
            </a:br>
            <a:r>
              <a:rPr lang="en-US" sz="7200" dirty="0" err="1">
                <a:solidFill>
                  <a:srgbClr val="002060"/>
                </a:solidFill>
              </a:rPr>
              <a:t>Coachen</a:t>
            </a:r>
            <a:r>
              <a:rPr lang="en-US" sz="7200" dirty="0">
                <a:solidFill>
                  <a:srgbClr val="002060"/>
                </a:solidFill>
              </a:rPr>
              <a:t> is het </a:t>
            </a:r>
            <a:r>
              <a:rPr lang="en-US" sz="7200" dirty="0" err="1">
                <a:solidFill>
                  <a:srgbClr val="002060"/>
                </a:solidFill>
              </a:rPr>
              <a:t>uitlokken</a:t>
            </a:r>
            <a:r>
              <a:rPr lang="en-US" sz="7200" dirty="0">
                <a:solidFill>
                  <a:srgbClr val="002060"/>
                </a:solidFill>
              </a:rPr>
              <a:t> </a:t>
            </a:r>
            <a:r>
              <a:rPr lang="en-US" sz="7200" dirty="0" err="1">
                <a:solidFill>
                  <a:srgbClr val="002060"/>
                </a:solidFill>
              </a:rPr>
              <a:t>en</a:t>
            </a:r>
            <a:r>
              <a:rPr lang="en-US" sz="7200" dirty="0">
                <a:solidFill>
                  <a:srgbClr val="002060"/>
                </a:solidFill>
              </a:rPr>
              <a:t> </a:t>
            </a:r>
            <a:r>
              <a:rPr lang="en-US" sz="7200" dirty="0" err="1">
                <a:solidFill>
                  <a:srgbClr val="002060"/>
                </a:solidFill>
              </a:rPr>
              <a:t>begeleiden</a:t>
            </a:r>
            <a:r>
              <a:rPr lang="en-US" sz="7200" dirty="0">
                <a:solidFill>
                  <a:srgbClr val="002060"/>
                </a:solidFill>
              </a:rPr>
              <a:t> van </a:t>
            </a:r>
            <a:r>
              <a:rPr lang="en-US" sz="7200" dirty="0" err="1">
                <a:solidFill>
                  <a:srgbClr val="002060"/>
                </a:solidFill>
              </a:rPr>
              <a:t>leren</a:t>
            </a:r>
            <a:br>
              <a:rPr lang="en-US" sz="6600" dirty="0"/>
            </a:br>
            <a:endParaRPr lang="en-US" sz="6600" dirty="0"/>
          </a:p>
        </p:txBody>
      </p:sp>
    </p:spTree>
    <p:extLst>
      <p:ext uri="{BB962C8B-B14F-4D97-AF65-F5344CB8AC3E}">
        <p14:creationId xmlns:p14="http://schemas.microsoft.com/office/powerpoint/2010/main" val="165639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normAutofit/>
          </a:bodyPr>
          <a:lstStyle/>
          <a:p>
            <a:r>
              <a:rPr lang="nl-BE" dirty="0"/>
              <a:t>≠ adviseren</a:t>
            </a:r>
            <a:br>
              <a:rPr lang="nl-BE" dirty="0"/>
            </a:br>
            <a:br>
              <a:rPr lang="nl-BE" dirty="0"/>
            </a:br>
            <a:endParaRPr lang="nl-BE" dirty="0"/>
          </a:p>
          <a:p>
            <a:endParaRPr lang="nl-BE" dirty="0"/>
          </a:p>
        </p:txBody>
      </p:sp>
      <p:sp>
        <p:nvSpPr>
          <p:cNvPr id="3" name="Tijdelijke aanduiding voor dianummer 2"/>
          <p:cNvSpPr>
            <a:spLocks noGrp="1"/>
          </p:cNvSpPr>
          <p:nvPr>
            <p:ph type="sldNum" sz="quarter" idx="12"/>
          </p:nvPr>
        </p:nvSpPr>
        <p:spPr/>
        <p:txBody>
          <a:bodyPr/>
          <a:lstStyle/>
          <a:p>
            <a:fld id="{61A5F08B-08AE-4581-A5CB-D6D9DA0972F7}" type="slidenum">
              <a:rPr lang="nl-NL" smtClean="0"/>
              <a:pPr/>
              <a:t>27</a:t>
            </a:fld>
            <a:endParaRPr lang="nl-NL"/>
          </a:p>
        </p:txBody>
      </p:sp>
      <p:sp>
        <p:nvSpPr>
          <p:cNvPr id="5" name="Titel 4"/>
          <p:cNvSpPr>
            <a:spLocks noGrp="1"/>
          </p:cNvSpPr>
          <p:nvPr>
            <p:ph type="title"/>
          </p:nvPr>
        </p:nvSpPr>
        <p:spPr/>
        <p:txBody>
          <a:bodyPr/>
          <a:lstStyle/>
          <a:p>
            <a:r>
              <a:rPr lang="en-US" dirty="0"/>
              <a:t>Wat is </a:t>
            </a:r>
            <a:r>
              <a:rPr lang="en-US" dirty="0" err="1"/>
              <a:t>coachen</a:t>
            </a:r>
            <a:r>
              <a:rPr lang="en-US" dirty="0"/>
              <a:t> </a:t>
            </a:r>
            <a:r>
              <a:rPr lang="en-US" u="sng" dirty="0" err="1"/>
              <a:t>niet</a:t>
            </a:r>
            <a:r>
              <a:rPr lang="en-US" dirty="0"/>
              <a:t>? </a:t>
            </a:r>
            <a:endParaRPr lang="nl-BE" dirty="0"/>
          </a:p>
        </p:txBody>
      </p:sp>
      <p:graphicFrame>
        <p:nvGraphicFramePr>
          <p:cNvPr id="2" name="Tabel 1">
            <a:extLst>
              <a:ext uri="{FF2B5EF4-FFF2-40B4-BE49-F238E27FC236}">
                <a16:creationId xmlns:a16="http://schemas.microsoft.com/office/drawing/2014/main" id="{1370AA90-814E-477C-8220-D27C2E8A3A1F}"/>
              </a:ext>
            </a:extLst>
          </p:cNvPr>
          <p:cNvGraphicFramePr>
            <a:graphicFrameLocks noGrp="1"/>
          </p:cNvGraphicFramePr>
          <p:nvPr>
            <p:extLst>
              <p:ext uri="{D42A27DB-BD31-4B8C-83A1-F6EECF244321}">
                <p14:modId xmlns:p14="http://schemas.microsoft.com/office/powerpoint/2010/main" val="3190954723"/>
              </p:ext>
            </p:extLst>
          </p:nvPr>
        </p:nvGraphicFramePr>
        <p:xfrm>
          <a:off x="506481" y="2583974"/>
          <a:ext cx="8131038" cy="2834640"/>
        </p:xfrm>
        <a:graphic>
          <a:graphicData uri="http://schemas.openxmlformats.org/drawingml/2006/table">
            <a:tbl>
              <a:tblPr firstRow="1" bandRow="1">
                <a:tableStyleId>{21E4AEA4-8DFA-4A89-87EB-49C32662AFE0}</a:tableStyleId>
              </a:tblPr>
              <a:tblGrid>
                <a:gridCol w="2366341">
                  <a:extLst>
                    <a:ext uri="{9D8B030D-6E8A-4147-A177-3AD203B41FA5}">
                      <a16:colId xmlns:a16="http://schemas.microsoft.com/office/drawing/2014/main" val="413092646"/>
                    </a:ext>
                  </a:extLst>
                </a:gridCol>
                <a:gridCol w="3054351">
                  <a:extLst>
                    <a:ext uri="{9D8B030D-6E8A-4147-A177-3AD203B41FA5}">
                      <a16:colId xmlns:a16="http://schemas.microsoft.com/office/drawing/2014/main" val="1058810960"/>
                    </a:ext>
                  </a:extLst>
                </a:gridCol>
                <a:gridCol w="2710346">
                  <a:extLst>
                    <a:ext uri="{9D8B030D-6E8A-4147-A177-3AD203B41FA5}">
                      <a16:colId xmlns:a16="http://schemas.microsoft.com/office/drawing/2014/main" val="450977069"/>
                    </a:ext>
                  </a:extLst>
                </a:gridCol>
              </a:tblGrid>
              <a:tr h="370840">
                <a:tc>
                  <a:txBody>
                    <a:bodyPr/>
                    <a:lstStyle/>
                    <a:p>
                      <a:endParaRPr lang="nl-NL" sz="2800" dirty="0"/>
                    </a:p>
                  </a:txBody>
                  <a:tcPr/>
                </a:tc>
                <a:tc>
                  <a:txBody>
                    <a:bodyPr/>
                    <a:lstStyle/>
                    <a:p>
                      <a:r>
                        <a:rPr lang="nl-NL" sz="2800" dirty="0"/>
                        <a:t>ADVISEREN</a:t>
                      </a:r>
                    </a:p>
                  </a:txBody>
                  <a:tcPr/>
                </a:tc>
                <a:tc>
                  <a:txBody>
                    <a:bodyPr/>
                    <a:lstStyle/>
                    <a:p>
                      <a:r>
                        <a:rPr lang="nl-NL" sz="2800" dirty="0"/>
                        <a:t>COACHEN</a:t>
                      </a:r>
                    </a:p>
                  </a:txBody>
                  <a:tcPr/>
                </a:tc>
                <a:extLst>
                  <a:ext uri="{0D108BD9-81ED-4DB2-BD59-A6C34878D82A}">
                    <a16:rowId xmlns:a16="http://schemas.microsoft.com/office/drawing/2014/main" val="2865696263"/>
                  </a:ext>
                </a:extLst>
              </a:tr>
              <a:tr h="370840">
                <a:tc>
                  <a:txBody>
                    <a:bodyPr/>
                    <a:lstStyle/>
                    <a:p>
                      <a:r>
                        <a:rPr lang="nl-NL" sz="2800" b="1" dirty="0"/>
                        <a:t>Grondhouding</a:t>
                      </a:r>
                    </a:p>
                  </a:txBody>
                  <a:tcPr/>
                </a:tc>
                <a:tc gridSpan="2">
                  <a:txBody>
                    <a:bodyPr/>
                    <a:lstStyle/>
                    <a:p>
                      <a:pPr algn="ctr"/>
                      <a:r>
                        <a:rPr lang="nl-NL" sz="2800" dirty="0">
                          <a:solidFill>
                            <a:srgbClr val="0EB016"/>
                          </a:solidFill>
                        </a:rPr>
                        <a:t>ander helpen iets nieuws te leren</a:t>
                      </a:r>
                    </a:p>
                    <a:p>
                      <a:endParaRPr lang="nl-NL" sz="2800" dirty="0">
                        <a:solidFill>
                          <a:srgbClr val="00B050"/>
                        </a:solidFill>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solidFill>
                          <a:srgbClr val="00B050"/>
                        </a:solidFill>
                      </a:endParaRPr>
                    </a:p>
                  </a:txBody>
                  <a:tcPr/>
                </a:tc>
                <a:extLst>
                  <a:ext uri="{0D108BD9-81ED-4DB2-BD59-A6C34878D82A}">
                    <a16:rowId xmlns:a16="http://schemas.microsoft.com/office/drawing/2014/main" val="330480375"/>
                  </a:ext>
                </a:extLst>
              </a:tr>
              <a:tr h="566783">
                <a:tc>
                  <a:txBody>
                    <a:bodyPr/>
                    <a:lstStyle/>
                    <a:p>
                      <a:r>
                        <a:rPr lang="nl-NL" sz="2800" b="1" dirty="0"/>
                        <a:t>Focus </a:t>
                      </a:r>
                    </a:p>
                  </a:txBody>
                  <a:tcPr/>
                </a:tc>
                <a:tc>
                  <a:txBody>
                    <a:bodyPr/>
                    <a:lstStyle/>
                    <a:p>
                      <a:r>
                        <a:rPr lang="nl-NL" sz="2800" dirty="0"/>
                        <a:t>INHOUD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t>LEREN en LEERPROCES van de persoon</a:t>
                      </a:r>
                    </a:p>
                  </a:txBody>
                  <a:tcPr/>
                </a:tc>
                <a:extLst>
                  <a:ext uri="{0D108BD9-81ED-4DB2-BD59-A6C34878D82A}">
                    <a16:rowId xmlns:a16="http://schemas.microsoft.com/office/drawing/2014/main" val="2128843828"/>
                  </a:ext>
                </a:extLst>
              </a:tr>
            </a:tbl>
          </a:graphicData>
        </a:graphic>
      </p:graphicFrame>
    </p:spTree>
    <p:extLst>
      <p:ext uri="{BB962C8B-B14F-4D97-AF65-F5344CB8AC3E}">
        <p14:creationId xmlns:p14="http://schemas.microsoft.com/office/powerpoint/2010/main" val="38072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CA5A5-4524-5648-AFB1-AA89C440A94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2215072-D74D-784D-8B64-3DB67873AB58}"/>
              </a:ext>
            </a:extLst>
          </p:cNvPr>
          <p:cNvSpPr>
            <a:spLocks noGrp="1"/>
          </p:cNvSpPr>
          <p:nvPr>
            <p:ph idx="1"/>
          </p:nvPr>
        </p:nvSpPr>
        <p:spPr/>
        <p:txBody>
          <a:bodyPr/>
          <a:lstStyle/>
          <a:p>
            <a:endParaRPr lang="nl-NL"/>
          </a:p>
        </p:txBody>
      </p:sp>
      <p:pic>
        <p:nvPicPr>
          <p:cNvPr id="2050" name="Picture 2" descr="Oprechte interesse en belangstelling tonen">
            <a:extLst>
              <a:ext uri="{FF2B5EF4-FFF2-40B4-BE49-F238E27FC236}">
                <a16:creationId xmlns:a16="http://schemas.microsoft.com/office/drawing/2014/main" id="{4193810F-8263-A949-BFA8-D21FE2AA4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215"/>
            <a:ext cx="9136523" cy="556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080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DE1FB7-4B4C-1B4F-9373-E26C0F3643C3}"/>
              </a:ext>
            </a:extLst>
          </p:cNvPr>
          <p:cNvSpPr>
            <a:spLocks noGrp="1"/>
          </p:cNvSpPr>
          <p:nvPr>
            <p:ph idx="4294967295"/>
          </p:nvPr>
        </p:nvSpPr>
        <p:spPr>
          <a:xfrm>
            <a:off x="0" y="1825625"/>
            <a:ext cx="7886700" cy="4351338"/>
          </a:xfrm>
        </p:spPr>
        <p:txBody>
          <a:bodyPr/>
          <a:lstStyle/>
          <a:p>
            <a:pPr marL="0" indent="0">
              <a:buNone/>
            </a:pPr>
            <a:r>
              <a:rPr lang="nl-BE" dirty="0">
                <a:highlight>
                  <a:srgbClr val="FFFF00"/>
                </a:highlight>
              </a:rPr>
              <a:t> </a:t>
            </a:r>
          </a:p>
        </p:txBody>
      </p:sp>
      <p:pic>
        <p:nvPicPr>
          <p:cNvPr id="5" name="Afbeelding 4">
            <a:extLst>
              <a:ext uri="{FF2B5EF4-FFF2-40B4-BE49-F238E27FC236}">
                <a16:creationId xmlns:a16="http://schemas.microsoft.com/office/drawing/2014/main" id="{B6FA3C5A-8C7A-7144-B5BA-4DFA4EF9F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329" y="116251"/>
            <a:ext cx="3600000" cy="2086700"/>
          </a:xfrm>
          <a:prstGeom prst="rect">
            <a:avLst/>
          </a:prstGeom>
          <a:ln>
            <a:solidFill>
              <a:schemeClr val="accent2"/>
            </a:solidFill>
          </a:ln>
        </p:spPr>
      </p:pic>
      <p:pic>
        <p:nvPicPr>
          <p:cNvPr id="7" name="Afbeelding 6">
            <a:extLst>
              <a:ext uri="{FF2B5EF4-FFF2-40B4-BE49-F238E27FC236}">
                <a16:creationId xmlns:a16="http://schemas.microsoft.com/office/drawing/2014/main" id="{81910C42-E199-CF4F-A1D7-66E064E5F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329" y="2386448"/>
            <a:ext cx="3600000" cy="2086700"/>
          </a:xfrm>
          <a:prstGeom prst="rect">
            <a:avLst/>
          </a:prstGeom>
          <a:ln>
            <a:solidFill>
              <a:schemeClr val="accent2"/>
            </a:solidFill>
          </a:ln>
        </p:spPr>
      </p:pic>
      <p:pic>
        <p:nvPicPr>
          <p:cNvPr id="9" name="Afbeelding 8">
            <a:extLst>
              <a:ext uri="{FF2B5EF4-FFF2-40B4-BE49-F238E27FC236}">
                <a16:creationId xmlns:a16="http://schemas.microsoft.com/office/drawing/2014/main" id="{A32DFB38-9818-A94A-93A9-9BBF16B2D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329" y="4651669"/>
            <a:ext cx="3600000" cy="2086700"/>
          </a:xfrm>
          <a:prstGeom prst="rect">
            <a:avLst/>
          </a:prstGeom>
          <a:ln>
            <a:solidFill>
              <a:schemeClr val="accent2"/>
            </a:solidFill>
          </a:ln>
        </p:spPr>
      </p:pic>
      <p:pic>
        <p:nvPicPr>
          <p:cNvPr id="11" name="Afbeelding 10">
            <a:extLst>
              <a:ext uri="{FF2B5EF4-FFF2-40B4-BE49-F238E27FC236}">
                <a16:creationId xmlns:a16="http://schemas.microsoft.com/office/drawing/2014/main" id="{03144A31-BB9A-5749-943A-604C54B33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652" y="4651669"/>
            <a:ext cx="3600000" cy="2084211"/>
          </a:xfrm>
          <a:prstGeom prst="rect">
            <a:avLst/>
          </a:prstGeom>
          <a:ln>
            <a:solidFill>
              <a:schemeClr val="accent2"/>
            </a:solidFill>
          </a:ln>
        </p:spPr>
      </p:pic>
      <p:pic>
        <p:nvPicPr>
          <p:cNvPr id="13" name="Afbeelding 12">
            <a:extLst>
              <a:ext uri="{FF2B5EF4-FFF2-40B4-BE49-F238E27FC236}">
                <a16:creationId xmlns:a16="http://schemas.microsoft.com/office/drawing/2014/main" id="{CF354C07-B7A9-EF42-B9E5-3D72D6C1FC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490" y="2383959"/>
            <a:ext cx="3600000" cy="2084211"/>
          </a:xfrm>
          <a:prstGeom prst="rect">
            <a:avLst/>
          </a:prstGeom>
          <a:ln>
            <a:solidFill>
              <a:schemeClr val="accent2"/>
            </a:solidFill>
          </a:ln>
        </p:spPr>
      </p:pic>
      <p:pic>
        <p:nvPicPr>
          <p:cNvPr id="15" name="Afbeelding 14">
            <a:extLst>
              <a:ext uri="{FF2B5EF4-FFF2-40B4-BE49-F238E27FC236}">
                <a16:creationId xmlns:a16="http://schemas.microsoft.com/office/drawing/2014/main" id="{CB29C326-4F6A-1045-9EA3-ADB6804E42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490" y="116251"/>
            <a:ext cx="3600000" cy="2084211"/>
          </a:xfrm>
          <a:prstGeom prst="rect">
            <a:avLst/>
          </a:prstGeom>
          <a:ln>
            <a:solidFill>
              <a:schemeClr val="accent2"/>
            </a:solidFill>
          </a:ln>
        </p:spPr>
      </p:pic>
    </p:spTree>
    <p:extLst>
      <p:ext uri="{BB962C8B-B14F-4D97-AF65-F5344CB8AC3E}">
        <p14:creationId xmlns:p14="http://schemas.microsoft.com/office/powerpoint/2010/main" val="163935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C777F-E0F7-B84C-A8CA-0AE8AE0B2690}"/>
              </a:ext>
            </a:extLst>
          </p:cNvPr>
          <p:cNvSpPr>
            <a:spLocks noGrp="1"/>
          </p:cNvSpPr>
          <p:nvPr>
            <p:ph type="title"/>
          </p:nvPr>
        </p:nvSpPr>
        <p:spPr/>
        <p:txBody>
          <a:bodyPr/>
          <a:lstStyle/>
          <a:p>
            <a:r>
              <a:rPr lang="nl-NL" dirty="0"/>
              <a:t>Planning 15 sept </a:t>
            </a:r>
          </a:p>
        </p:txBody>
      </p:sp>
      <p:graphicFrame>
        <p:nvGraphicFramePr>
          <p:cNvPr id="4" name="Tijdelijke aanduiding voor inhoud 3">
            <a:extLst>
              <a:ext uri="{FF2B5EF4-FFF2-40B4-BE49-F238E27FC236}">
                <a16:creationId xmlns:a16="http://schemas.microsoft.com/office/drawing/2014/main" id="{A91C7C49-269B-5440-8219-5C901EA178D8}"/>
              </a:ext>
            </a:extLst>
          </p:cNvPr>
          <p:cNvGraphicFramePr>
            <a:graphicFrameLocks noGrp="1"/>
          </p:cNvGraphicFramePr>
          <p:nvPr>
            <p:ph idx="1"/>
            <p:extLst>
              <p:ext uri="{D42A27DB-BD31-4B8C-83A1-F6EECF244321}">
                <p14:modId xmlns:p14="http://schemas.microsoft.com/office/powerpoint/2010/main" val="468231581"/>
              </p:ext>
            </p:extLst>
          </p:nvPr>
        </p:nvGraphicFramePr>
        <p:xfrm>
          <a:off x="421240" y="1330071"/>
          <a:ext cx="8301518" cy="5162803"/>
        </p:xfrm>
        <a:graphic>
          <a:graphicData uri="http://schemas.openxmlformats.org/drawingml/2006/table">
            <a:tbl>
              <a:tblPr/>
              <a:tblGrid>
                <a:gridCol w="955498">
                  <a:extLst>
                    <a:ext uri="{9D8B030D-6E8A-4147-A177-3AD203B41FA5}">
                      <a16:colId xmlns:a16="http://schemas.microsoft.com/office/drawing/2014/main" val="4114255936"/>
                    </a:ext>
                  </a:extLst>
                </a:gridCol>
                <a:gridCol w="7346020">
                  <a:extLst>
                    <a:ext uri="{9D8B030D-6E8A-4147-A177-3AD203B41FA5}">
                      <a16:colId xmlns:a16="http://schemas.microsoft.com/office/drawing/2014/main" val="2750996387"/>
                    </a:ext>
                  </a:extLst>
                </a:gridCol>
              </a:tblGrid>
              <a:tr h="612485">
                <a:tc>
                  <a:txBody>
                    <a:bodyPr/>
                    <a:lstStyle/>
                    <a:p>
                      <a:pPr algn="ctr"/>
                      <a:r>
                        <a:rPr lang="nl-NL" sz="2400" b="1" dirty="0">
                          <a:effectLst/>
                          <a:latin typeface="Calibri" panose="020F0502020204030204" pitchFamily="34" charset="0"/>
                        </a:rPr>
                        <a:t>Timing</a:t>
                      </a:r>
                      <a:endParaRPr lang="nl-NL" sz="2400" dirty="0">
                        <a:effectLst/>
                        <a:latin typeface="Calibri" panose="020F0502020204030204" pitchFamily="34" charset="0"/>
                      </a:endParaRPr>
                    </a:p>
                  </a:txBody>
                  <a:tcPr marL="45643" marR="4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r>
                        <a:rPr lang="nl-NL" sz="2400" b="1" dirty="0">
                          <a:solidFill>
                            <a:srgbClr val="000000"/>
                          </a:solidFill>
                          <a:effectLst/>
                          <a:latin typeface="Calibri" panose="020F0502020204030204" pitchFamily="34" charset="0"/>
                        </a:rPr>
                        <a:t>Inhoud </a:t>
                      </a:r>
                      <a:endParaRPr lang="nl-NL" sz="2400" dirty="0">
                        <a:effectLst/>
                        <a:latin typeface="Calibri" panose="020F0502020204030204" pitchFamily="34" charset="0"/>
                      </a:endParaRPr>
                    </a:p>
                  </a:txBody>
                  <a:tcPr marL="45643" marR="4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68471824"/>
                  </a:ext>
                </a:extLst>
              </a:tr>
              <a:tr h="351150">
                <a:tc gridSpan="2">
                  <a:txBody>
                    <a:bodyPr/>
                    <a:lstStyle/>
                    <a:p>
                      <a:pPr algn="ctr"/>
                      <a:r>
                        <a:rPr lang="nl-NL" sz="1800" b="1" dirty="0">
                          <a:effectLst/>
                          <a:latin typeface="Calibri" panose="020F0502020204030204" pitchFamily="34" charset="0"/>
                        </a:rPr>
                        <a:t>Intervisie LDLN</a:t>
                      </a:r>
                      <a:endParaRPr lang="nl-NL" sz="1800" dirty="0">
                        <a:effectLst/>
                        <a:latin typeface="Calibri" panose="020F0502020204030204" pitchFamily="34" charset="0"/>
                      </a:endParaRPr>
                    </a:p>
                  </a:txBody>
                  <a:tcPr marL="45643" marR="4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nl-NL"/>
                    </a:p>
                  </a:txBody>
                  <a:tcPr/>
                </a:tc>
                <a:extLst>
                  <a:ext uri="{0D108BD9-81ED-4DB2-BD59-A6C34878D82A}">
                    <a16:rowId xmlns:a16="http://schemas.microsoft.com/office/drawing/2014/main" val="2751917695"/>
                  </a:ext>
                </a:extLst>
              </a:tr>
              <a:tr h="852780">
                <a:tc>
                  <a:txBody>
                    <a:bodyPr/>
                    <a:lstStyle/>
                    <a:p>
                      <a:r>
                        <a:rPr lang="nl-NL" sz="1400" dirty="0">
                          <a:effectLst/>
                          <a:latin typeface="Calibri" panose="020F0502020204030204" pitchFamily="34" charset="0"/>
                        </a:rPr>
                        <a:t>15u30 – 16u30 </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Arial" panose="020B0604020202020204" pitchFamily="34" charset="0"/>
                        <a:buChar char="•"/>
                      </a:pPr>
                      <a:r>
                        <a:rPr lang="nl-NL" sz="1400" dirty="0">
                          <a:effectLst/>
                          <a:latin typeface="Calibri" panose="020F0502020204030204" pitchFamily="34" charset="0"/>
                        </a:rPr>
                        <a:t>Uitwisseling in de groep toegepaste technieken LDLN</a:t>
                      </a:r>
                    </a:p>
                    <a:p>
                      <a:pPr>
                        <a:buFont typeface="Arial" panose="020B0604020202020204" pitchFamily="34" charset="0"/>
                        <a:buChar char="•"/>
                      </a:pPr>
                      <a:r>
                        <a:rPr lang="nl-NL" sz="1400" dirty="0">
                          <a:effectLst/>
                          <a:latin typeface="Calibri" panose="020F0502020204030204" pitchFamily="34" charset="0"/>
                        </a:rPr>
                        <a:t>Opstap naar TTT (meta reflectie op intervisiemethodiek):</a:t>
                      </a:r>
                    </a:p>
                    <a:p>
                      <a:pPr marL="742950" lvl="1" indent="-285750">
                        <a:buFont typeface="Courier New" panose="02070309020205020404" pitchFamily="49" charset="0"/>
                        <a:buChar char="o"/>
                      </a:pPr>
                      <a:r>
                        <a:rPr lang="nl-NL" sz="1400" dirty="0">
                          <a:effectLst/>
                          <a:latin typeface="Calibri" panose="020F0502020204030204" pitchFamily="34" charset="0"/>
                        </a:rPr>
                        <a:t>Welke vragen stel je in een intervisie? Welke </a:t>
                      </a:r>
                      <a:r>
                        <a:rPr lang="nl-NL" sz="1400" dirty="0" err="1">
                          <a:effectLst/>
                          <a:latin typeface="Calibri" panose="020F0502020204030204" pitchFamily="34" charset="0"/>
                        </a:rPr>
                        <a:t>coachingstechnieken</a:t>
                      </a:r>
                      <a:r>
                        <a:rPr lang="nl-NL" sz="1400" dirty="0">
                          <a:effectLst/>
                          <a:latin typeface="Calibri" panose="020F0502020204030204" pitchFamily="34" charset="0"/>
                        </a:rPr>
                        <a:t> pas je toe?</a:t>
                      </a:r>
                    </a:p>
                    <a:p>
                      <a:pPr marL="742950" lvl="1" indent="-285750">
                        <a:buFont typeface="Courier New" panose="02070309020205020404" pitchFamily="49" charset="0"/>
                        <a:buChar char="o"/>
                      </a:pPr>
                      <a:r>
                        <a:rPr lang="nl-NL" sz="1400" dirty="0">
                          <a:effectLst/>
                          <a:latin typeface="Calibri" panose="020F0502020204030204" pitchFamily="34" charset="0"/>
                        </a:rPr>
                        <a:t>Hoe bouw je een intervisie op? Hoe heb je de intervisie ervaren?</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693261"/>
                  </a:ext>
                </a:extLst>
              </a:tr>
              <a:tr h="220028">
                <a:tc>
                  <a:txBody>
                    <a:bodyPr/>
                    <a:lstStyle/>
                    <a:p>
                      <a:r>
                        <a:rPr lang="nl-NL" sz="1400">
                          <a:effectLst/>
                          <a:latin typeface="Calibri" panose="020F0502020204030204" pitchFamily="34" charset="0"/>
                        </a:rPr>
                        <a:t>16u30 -16u45</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wdUpDiag">
                      <a:fgClr>
                        <a:srgbClr val="FBF6EF"/>
                      </a:fgClr>
                      <a:bgClr>
                        <a:schemeClr val="bg1"/>
                      </a:bgClr>
                    </a:pattFill>
                  </a:tcPr>
                </a:tc>
                <a:tc>
                  <a:txBody>
                    <a:bodyPr/>
                    <a:lstStyle/>
                    <a:p>
                      <a:r>
                        <a:rPr lang="nl-NL" sz="1400" dirty="0">
                          <a:effectLst/>
                          <a:latin typeface="Calibri" panose="020F0502020204030204" pitchFamily="34" charset="0"/>
                        </a:rPr>
                        <a:t>Pauze </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wdUpDiag">
                      <a:fgClr>
                        <a:srgbClr val="FBF6EF"/>
                      </a:fgClr>
                      <a:bgClr>
                        <a:schemeClr val="bg1"/>
                      </a:bgClr>
                    </a:pattFill>
                  </a:tcPr>
                </a:tc>
                <a:extLst>
                  <a:ext uri="{0D108BD9-81ED-4DB2-BD59-A6C34878D82A}">
                    <a16:rowId xmlns:a16="http://schemas.microsoft.com/office/drawing/2014/main" val="2716050867"/>
                  </a:ext>
                </a:extLst>
              </a:tr>
              <a:tr h="397845">
                <a:tc gridSpan="2">
                  <a:txBody>
                    <a:bodyPr/>
                    <a:lstStyle/>
                    <a:p>
                      <a:pPr algn="ctr"/>
                      <a:r>
                        <a:rPr lang="fr-FR" sz="1800" b="1" dirty="0">
                          <a:effectLst/>
                          <a:latin typeface="Calibri" panose="020F0502020204030204" pitchFamily="34" charset="0"/>
                        </a:rPr>
                        <a:t>Train-the-trainer: </a:t>
                      </a:r>
                      <a:r>
                        <a:rPr lang="fr-FR" sz="1800" b="1" dirty="0" err="1">
                          <a:effectLst/>
                          <a:latin typeface="Calibri" panose="020F0502020204030204" pitchFamily="34" charset="0"/>
                        </a:rPr>
                        <a:t>Trap</a:t>
                      </a:r>
                      <a:r>
                        <a:rPr lang="fr-FR" sz="1800" b="1" dirty="0">
                          <a:effectLst/>
                          <a:latin typeface="Calibri" panose="020F0502020204030204" pitchFamily="34" charset="0"/>
                        </a:rPr>
                        <a:t> 1 LDLN </a:t>
                      </a:r>
                      <a:endParaRPr lang="fr-FR" sz="1600" dirty="0">
                        <a:effectLst/>
                        <a:latin typeface="Calibri" panose="020F0502020204030204" pitchFamily="34" charset="0"/>
                      </a:endParaRPr>
                    </a:p>
                  </a:txBody>
                  <a:tcPr marL="45643" marR="4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nl-NL"/>
                    </a:p>
                  </a:txBody>
                  <a:tcPr/>
                </a:tc>
                <a:extLst>
                  <a:ext uri="{0D108BD9-81ED-4DB2-BD59-A6C34878D82A}">
                    <a16:rowId xmlns:a16="http://schemas.microsoft.com/office/drawing/2014/main" val="435981268"/>
                  </a:ext>
                </a:extLst>
              </a:tr>
              <a:tr h="618900">
                <a:tc>
                  <a:txBody>
                    <a:bodyPr/>
                    <a:lstStyle/>
                    <a:p>
                      <a:r>
                        <a:rPr lang="fr-FR" sz="1400" dirty="0">
                          <a:effectLst/>
                          <a:latin typeface="Calibri" panose="020F0502020204030204" pitchFamily="34" charset="0"/>
                        </a:rPr>
                        <a:t>16u45-17u30 </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71450" algn="l" defTabSz="685800" rtl="0" eaLnBrk="1" latinLnBrk="0" hangingPunct="1">
                        <a:buFont typeface="Arial" panose="020B0604020202020204" pitchFamily="34" charset="0"/>
                        <a:buChar char="•"/>
                      </a:pPr>
                      <a:r>
                        <a:rPr lang="nl-NL" sz="1400" kern="1200" dirty="0">
                          <a:solidFill>
                            <a:schemeClr val="tx1"/>
                          </a:solidFill>
                          <a:effectLst/>
                          <a:latin typeface="Calibri" panose="020F0502020204030204" pitchFamily="34" charset="0"/>
                          <a:ea typeface="+mn-ea"/>
                          <a:cs typeface="+mn-cs"/>
                        </a:rPr>
                        <a:t>Hoe geef je trap 1 (deel 1 “presenteren”, deel 2 “werktafels)?  (Uitleg door Liese)</a:t>
                      </a:r>
                    </a:p>
                    <a:p>
                      <a:pPr marL="0" indent="-171450" algn="l" defTabSz="685800" rtl="0" eaLnBrk="1" latinLnBrk="0" hangingPunct="1">
                        <a:buFont typeface="Arial" panose="020B0604020202020204" pitchFamily="34" charset="0"/>
                        <a:buChar char="•"/>
                      </a:pPr>
                      <a:r>
                        <a:rPr lang="nl-NL" sz="1400" kern="1200" dirty="0" err="1">
                          <a:solidFill>
                            <a:schemeClr val="tx1"/>
                          </a:solidFill>
                          <a:effectLst/>
                          <a:latin typeface="Calibri" panose="020F0502020204030204" pitchFamily="34" charset="0"/>
                          <a:ea typeface="+mn-ea"/>
                          <a:cs typeface="+mn-cs"/>
                        </a:rPr>
                        <a:t>Microteaching</a:t>
                      </a:r>
                      <a:r>
                        <a:rPr lang="nl-NL" sz="1400" kern="1200" dirty="0">
                          <a:solidFill>
                            <a:schemeClr val="tx1"/>
                          </a:solidFill>
                          <a:effectLst/>
                          <a:latin typeface="Calibri" panose="020F0502020204030204" pitchFamily="34" charset="0"/>
                          <a:ea typeface="+mn-ea"/>
                          <a:cs typeface="+mn-cs"/>
                        </a:rPr>
                        <a:t>: deelnemers ‘presenteren’ enkele stukjes van trap 1 + feedback van </a:t>
                      </a:r>
                      <a:r>
                        <a:rPr lang="nl-NL" sz="1400" kern="1200" dirty="0" err="1">
                          <a:solidFill>
                            <a:schemeClr val="tx1"/>
                          </a:solidFill>
                          <a:effectLst/>
                          <a:latin typeface="Calibri" panose="020F0502020204030204" pitchFamily="34" charset="0"/>
                          <a:ea typeface="+mn-ea"/>
                          <a:cs typeface="+mn-cs"/>
                        </a:rPr>
                        <a:t>peers</a:t>
                      </a:r>
                      <a:r>
                        <a:rPr lang="nl-NL" sz="1400" kern="1200" dirty="0">
                          <a:solidFill>
                            <a:schemeClr val="tx1"/>
                          </a:solidFill>
                          <a:effectLst/>
                          <a:latin typeface="Calibri" panose="020F0502020204030204" pitchFamily="34" charset="0"/>
                          <a:ea typeface="+mn-ea"/>
                          <a:cs typeface="+mn-cs"/>
                        </a:rPr>
                        <a:t>/trainer  </a:t>
                      </a:r>
                      <a:endParaRPr lang="fr-FR" sz="1400" dirty="0">
                        <a:effectLst/>
                        <a:latin typeface="Calibri" panose="020F0502020204030204" pitchFamily="34" charset="0"/>
                      </a:endParaRP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21479"/>
                  </a:ext>
                </a:extLst>
              </a:tr>
              <a:tr h="426390">
                <a:tc>
                  <a:txBody>
                    <a:bodyPr/>
                    <a:lstStyle/>
                    <a:p>
                      <a:pPr marL="0" algn="l" defTabSz="685800" rtl="0" eaLnBrk="1" latinLnBrk="0" hangingPunct="1"/>
                      <a:r>
                        <a:rPr lang="nl-NL" sz="1400" kern="1200" dirty="0">
                          <a:solidFill>
                            <a:schemeClr val="tx1"/>
                          </a:solidFill>
                          <a:effectLst/>
                          <a:latin typeface="Calibri" panose="020F0502020204030204" pitchFamily="34" charset="0"/>
                          <a:ea typeface="+mn-ea"/>
                          <a:cs typeface="+mn-cs"/>
                        </a:rPr>
                        <a:t>17u30 – 18u </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wdUpDiag">
                      <a:fgClr>
                        <a:srgbClr val="FBF6EF"/>
                      </a:fgClr>
                      <a:bgClr>
                        <a:schemeClr val="bg1"/>
                      </a:bgClr>
                    </a:pattFill>
                  </a:tcPr>
                </a:tc>
                <a:tc>
                  <a:txBody>
                    <a:bodyPr/>
                    <a:lstStyle/>
                    <a:p>
                      <a:pPr marL="0" algn="l" defTabSz="685800" rtl="0" eaLnBrk="1" latinLnBrk="0" hangingPunct="1"/>
                      <a:r>
                        <a:rPr lang="nl-NL" sz="1400" kern="1200" dirty="0">
                          <a:solidFill>
                            <a:schemeClr val="tx1"/>
                          </a:solidFill>
                          <a:effectLst/>
                          <a:latin typeface="Calibri" panose="020F0502020204030204" pitchFamily="34" charset="0"/>
                          <a:ea typeface="+mn-ea"/>
                          <a:cs typeface="+mn-cs"/>
                        </a:rPr>
                        <a:t>Pizzapauze </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wdUpDiag">
                      <a:fgClr>
                        <a:srgbClr val="FBF6EF"/>
                      </a:fgClr>
                      <a:bgClr>
                        <a:schemeClr val="bg1"/>
                      </a:bgClr>
                    </a:pattFill>
                  </a:tcPr>
                </a:tc>
                <a:extLst>
                  <a:ext uri="{0D108BD9-81ED-4DB2-BD59-A6C34878D82A}">
                    <a16:rowId xmlns:a16="http://schemas.microsoft.com/office/drawing/2014/main" val="4105454793"/>
                  </a:ext>
                </a:extLst>
              </a:tr>
              <a:tr h="426390">
                <a:tc>
                  <a:txBody>
                    <a:bodyPr/>
                    <a:lstStyle/>
                    <a:p>
                      <a:r>
                        <a:rPr lang="nl-NL" sz="1400" dirty="0">
                          <a:effectLst/>
                          <a:latin typeface="Calibri" panose="020F0502020204030204" pitchFamily="34" charset="0"/>
                        </a:rPr>
                        <a:t>18u – 18u45</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400" dirty="0">
                          <a:effectLst/>
                          <a:latin typeface="Calibri" panose="020F0502020204030204" pitchFamily="34" charset="0"/>
                        </a:rPr>
                        <a:t>Deel 2 </a:t>
                      </a:r>
                      <a:r>
                        <a:rPr lang="nl-NL" sz="1400" dirty="0" err="1">
                          <a:effectLst/>
                          <a:latin typeface="Calibri" panose="020F0502020204030204" pitchFamily="34" charset="0"/>
                        </a:rPr>
                        <a:t>microteaching</a:t>
                      </a:r>
                      <a:r>
                        <a:rPr lang="nl-NL" sz="1400" dirty="0">
                          <a:effectLst/>
                          <a:latin typeface="Calibri" panose="020F0502020204030204" pitchFamily="34" charset="0"/>
                        </a:rPr>
                        <a:t> (zie taakverdeling hierboven) </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812804"/>
                  </a:ext>
                </a:extLst>
              </a:tr>
              <a:tr h="213195">
                <a:tc>
                  <a:txBody>
                    <a:bodyPr/>
                    <a:lstStyle/>
                    <a:p>
                      <a:r>
                        <a:rPr lang="nl-NL" sz="1400" dirty="0">
                          <a:effectLst/>
                          <a:latin typeface="Calibri" panose="020F0502020204030204" pitchFamily="34" charset="0"/>
                        </a:rPr>
                        <a:t>18u45-19u</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wdUpDiag">
                      <a:fgClr>
                        <a:srgbClr val="FBF6EF"/>
                      </a:fgClr>
                      <a:bgClr>
                        <a:schemeClr val="bg1"/>
                      </a:bgClr>
                    </a:pattFill>
                  </a:tcPr>
                </a:tc>
                <a:tc>
                  <a:txBody>
                    <a:bodyPr/>
                    <a:lstStyle/>
                    <a:p>
                      <a:r>
                        <a:rPr lang="nl-NL" sz="1400" dirty="0">
                          <a:effectLst/>
                          <a:latin typeface="Calibri" panose="020F0502020204030204" pitchFamily="34" charset="0"/>
                        </a:rPr>
                        <a:t>Pauze </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wdUpDiag">
                      <a:fgClr>
                        <a:srgbClr val="FBF6EF"/>
                      </a:fgClr>
                      <a:bgClr>
                        <a:schemeClr val="bg1"/>
                      </a:bgClr>
                    </a:pattFill>
                  </a:tcPr>
                </a:tc>
                <a:extLst>
                  <a:ext uri="{0D108BD9-81ED-4DB2-BD59-A6C34878D82A}">
                    <a16:rowId xmlns:a16="http://schemas.microsoft.com/office/drawing/2014/main" val="536553469"/>
                  </a:ext>
                </a:extLst>
              </a:tr>
              <a:tr h="408743">
                <a:tc gridSpan="2">
                  <a:txBody>
                    <a:bodyPr/>
                    <a:lstStyle/>
                    <a:p>
                      <a:pPr marL="0" algn="ctr" defTabSz="685800" rtl="0" eaLnBrk="1" latinLnBrk="0" hangingPunct="1"/>
                      <a:r>
                        <a:rPr lang="nl-NL" sz="1800" b="1" kern="1200" dirty="0">
                          <a:solidFill>
                            <a:schemeClr val="tx1"/>
                          </a:solidFill>
                          <a:effectLst/>
                          <a:latin typeface="Calibri" panose="020F0502020204030204" pitchFamily="34" charset="0"/>
                          <a:ea typeface="+mn-ea"/>
                          <a:cs typeface="+mn-cs"/>
                        </a:rPr>
                        <a:t>Inhoudelijke verdieping LDLN </a:t>
                      </a:r>
                    </a:p>
                  </a:txBody>
                  <a:tcPr marL="45643" marR="4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nl-NL"/>
                    </a:p>
                  </a:txBody>
                  <a:tcPr/>
                </a:tc>
                <a:extLst>
                  <a:ext uri="{0D108BD9-81ED-4DB2-BD59-A6C34878D82A}">
                    <a16:rowId xmlns:a16="http://schemas.microsoft.com/office/drawing/2014/main" val="1041555415"/>
                  </a:ext>
                </a:extLst>
              </a:tr>
              <a:tr h="426390">
                <a:tc>
                  <a:txBody>
                    <a:bodyPr/>
                    <a:lstStyle/>
                    <a:p>
                      <a:r>
                        <a:rPr lang="nl-NL" sz="1400" dirty="0">
                          <a:effectLst/>
                          <a:latin typeface="Calibri" panose="020F0502020204030204" pitchFamily="34" charset="0"/>
                        </a:rPr>
                        <a:t>19u – 19u30 </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400" dirty="0">
                          <a:effectLst/>
                          <a:latin typeface="Calibri" panose="020F0502020204030204" pitchFamily="34" charset="0"/>
                        </a:rPr>
                        <a:t>Terugblik op lees/huiswerk (vragen? Schema? Belangrijkste inzichten?) </a:t>
                      </a:r>
                      <a:r>
                        <a:rPr lang="nl-NL" sz="1400" dirty="0">
                          <a:effectLst/>
                          <a:latin typeface="Wingdings" pitchFamily="2" charset="2"/>
                        </a:rPr>
                        <a:t>à</a:t>
                      </a:r>
                      <a:r>
                        <a:rPr lang="nl-NL" sz="1400" dirty="0">
                          <a:effectLst/>
                          <a:latin typeface="Calibri" panose="020F0502020204030204" pitchFamily="34" charset="0"/>
                        </a:rPr>
                        <a:t> uitwisseling in groep</a:t>
                      </a:r>
                    </a:p>
                  </a:txBody>
                  <a:tcPr marL="45643" marR="45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2645307"/>
                  </a:ext>
                </a:extLst>
              </a:tr>
            </a:tbl>
          </a:graphicData>
        </a:graphic>
      </p:graphicFrame>
    </p:spTree>
    <p:extLst>
      <p:ext uri="{BB962C8B-B14F-4D97-AF65-F5344CB8AC3E}">
        <p14:creationId xmlns:p14="http://schemas.microsoft.com/office/powerpoint/2010/main" val="2061769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err="1"/>
              <a:t>Bronnen</a:t>
            </a:r>
            <a:endParaRPr lang="en-US"/>
          </a:p>
        </p:txBody>
      </p:sp>
      <p:sp>
        <p:nvSpPr>
          <p:cNvPr id="2" name="Content Placeholder 1"/>
          <p:cNvSpPr>
            <a:spLocks noGrp="1"/>
          </p:cNvSpPr>
          <p:nvPr>
            <p:ph idx="1"/>
          </p:nvPr>
        </p:nvSpPr>
        <p:spPr/>
        <p:txBody>
          <a:bodyPr>
            <a:normAutofit/>
          </a:bodyPr>
          <a:lstStyle/>
          <a:p>
            <a:r>
              <a:rPr lang="nl-NL" sz="1700" dirty="0" err="1"/>
              <a:t>Arteveldehogeschool</a:t>
            </a:r>
            <a:r>
              <a:rPr lang="nl-NL" sz="1700" dirty="0"/>
              <a:t> (</a:t>
            </a:r>
            <a:r>
              <a:rPr lang="nl-NL" sz="1700" dirty="0" err="1"/>
              <a:t>z.j</a:t>
            </a:r>
            <a:r>
              <a:rPr lang="nl-NL" sz="1700" dirty="0"/>
              <a:t>;) </a:t>
            </a:r>
            <a:r>
              <a:rPr lang="nl-NL" sz="1700" dirty="0" err="1"/>
              <a:t>Pronet</a:t>
            </a:r>
            <a:r>
              <a:rPr lang="nl-NL" sz="1700" dirty="0"/>
              <a:t> Quick scan Geraadpleegd op 28 november 2019 via </a:t>
            </a:r>
            <a:r>
              <a:rPr lang="nl-BE" sz="1800" dirty="0">
                <a:hlinkClick r:id="rId3"/>
              </a:rPr>
              <a:t>https://sites.arteveldehogeschool.be/pronet/pronet-quickscan</a:t>
            </a:r>
            <a:r>
              <a:rPr lang="nl-BE" sz="1800" dirty="0"/>
              <a:t> </a:t>
            </a:r>
          </a:p>
          <a:p>
            <a:r>
              <a:rPr lang="nl-BE" sz="1700" dirty="0"/>
              <a:t>De Bruyckere, P. (2017) </a:t>
            </a:r>
            <a:r>
              <a:rPr lang="nl-BE" sz="1700" i="1" dirty="0"/>
              <a:t>Klaskit. Tools voor topleraren</a:t>
            </a:r>
            <a:r>
              <a:rPr lang="nl-BE" sz="1700" dirty="0"/>
              <a:t>. Gent: LannooCampus</a:t>
            </a:r>
          </a:p>
          <a:p>
            <a:r>
              <a:rPr lang="nl-BE" sz="1700" dirty="0"/>
              <a:t>Spencer, K., Kyle, P., &amp; Scott, S. (2013). </a:t>
            </a:r>
            <a:r>
              <a:rPr lang="nl-BE" sz="1700" i="1" dirty="0"/>
              <a:t>WIN WIN Werken aan verantwoordelijk gedrag. </a:t>
            </a:r>
            <a:r>
              <a:rPr lang="nl-BE" sz="1700" dirty="0"/>
              <a:t>Middelburg</a:t>
            </a:r>
            <a:r>
              <a:rPr lang="nl-BE" sz="1700" i="1" dirty="0"/>
              <a:t>: </a:t>
            </a:r>
            <a:r>
              <a:rPr lang="nl-BE" sz="1700" dirty="0"/>
              <a:t>Bazalt Educatieve Uitgaven</a:t>
            </a:r>
            <a:br>
              <a:rPr lang="nl-BE" sz="1700" dirty="0"/>
            </a:br>
            <a:endParaRPr lang="nl-BE" sz="1700" dirty="0"/>
          </a:p>
          <a:p>
            <a:endParaRPr lang="nl-BE" sz="1700" dirty="0"/>
          </a:p>
          <a:p>
            <a:endParaRPr lang="nl-NL" sz="1700" dirty="0"/>
          </a:p>
        </p:txBody>
      </p:sp>
    </p:spTree>
    <p:extLst>
      <p:ext uri="{BB962C8B-B14F-4D97-AF65-F5344CB8AC3E}">
        <p14:creationId xmlns:p14="http://schemas.microsoft.com/office/powerpoint/2010/main" val="265402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C0D80-58EA-7D47-9325-938BED4D8228}"/>
              </a:ext>
            </a:extLst>
          </p:cNvPr>
          <p:cNvSpPr>
            <a:spLocks noGrp="1"/>
          </p:cNvSpPr>
          <p:nvPr>
            <p:ph type="title"/>
          </p:nvPr>
        </p:nvSpPr>
        <p:spPr/>
        <p:txBody>
          <a:bodyPr/>
          <a:lstStyle/>
          <a:p>
            <a:r>
              <a:rPr lang="nl-NL" dirty="0"/>
              <a:t>Ondersteuning </a:t>
            </a:r>
          </a:p>
        </p:txBody>
      </p:sp>
      <p:sp>
        <p:nvSpPr>
          <p:cNvPr id="3" name="Tijdelijke aanduiding voor inhoud 2">
            <a:extLst>
              <a:ext uri="{FF2B5EF4-FFF2-40B4-BE49-F238E27FC236}">
                <a16:creationId xmlns:a16="http://schemas.microsoft.com/office/drawing/2014/main" id="{42801CED-786B-C84C-9BFA-409E85E97883}"/>
              </a:ext>
            </a:extLst>
          </p:cNvPr>
          <p:cNvSpPr>
            <a:spLocks noGrp="1"/>
          </p:cNvSpPr>
          <p:nvPr>
            <p:ph idx="1"/>
          </p:nvPr>
        </p:nvSpPr>
        <p:spPr/>
        <p:txBody>
          <a:bodyPr>
            <a:normAutofit/>
          </a:bodyPr>
          <a:lstStyle/>
          <a:p>
            <a:pPr marL="0" lvl="0" indent="0">
              <a:buNone/>
            </a:pPr>
            <a:r>
              <a:rPr lang="nl-NL" sz="2400" b="1" dirty="0"/>
              <a:t>1. Online coaching </a:t>
            </a:r>
            <a:br>
              <a:rPr lang="nl-NL" sz="2400" b="1" dirty="0"/>
            </a:br>
            <a:br>
              <a:rPr lang="nl-NL" sz="2400" b="1" dirty="0"/>
            </a:br>
            <a:r>
              <a:rPr lang="nl-NL" i="1" dirty="0">
                <a:solidFill>
                  <a:prstClr val="black"/>
                </a:solidFill>
              </a:rPr>
              <a:t>Bv. bespreking na bekijken (eigen) </a:t>
            </a:r>
            <a:r>
              <a:rPr lang="nl-NL" i="1" dirty="0" err="1">
                <a:solidFill>
                  <a:prstClr val="black"/>
                </a:solidFill>
              </a:rPr>
              <a:t>microles</a:t>
            </a:r>
            <a:r>
              <a:rPr lang="nl-NL" i="1" dirty="0">
                <a:solidFill>
                  <a:prstClr val="black"/>
                </a:solidFill>
              </a:rPr>
              <a:t> / opgenomen training</a:t>
            </a:r>
          </a:p>
          <a:p>
            <a:pPr marL="0" lvl="0" indent="0">
              <a:buNone/>
            </a:pPr>
            <a:r>
              <a:rPr lang="nl-NL" dirty="0">
                <a:solidFill>
                  <a:prstClr val="black"/>
                </a:solidFill>
              </a:rPr>
              <a:t>= op maat, in te plannen met trainer via mail </a:t>
            </a:r>
            <a:r>
              <a:rPr lang="nl-NL" dirty="0">
                <a:solidFill>
                  <a:prstClr val="black"/>
                </a:solidFill>
                <a:hlinkClick r:id="rId2">
                  <a:extLst>
                    <a:ext uri="{A12FA001-AC4F-418D-AE19-62706E023703}">
                      <ahyp:hlinkClr xmlns:ahyp="http://schemas.microsoft.com/office/drawing/2018/hyperlinkcolor" val="tx"/>
                    </a:ext>
                  </a:extLst>
                </a:hlinkClick>
              </a:rPr>
              <a:t>liese@klaskit.com</a:t>
            </a:r>
            <a:r>
              <a:rPr lang="nl-NL" dirty="0">
                <a:solidFill>
                  <a:prstClr val="black"/>
                </a:solidFill>
              </a:rPr>
              <a:t> </a:t>
            </a:r>
          </a:p>
          <a:p>
            <a:pPr marL="0" lvl="0" indent="0">
              <a:buNone/>
            </a:pPr>
            <a:r>
              <a:rPr lang="nl-NL" dirty="0">
                <a:solidFill>
                  <a:prstClr val="black"/>
                </a:solidFill>
                <a:sym typeface="Wingdings" pitchFamily="2" charset="2"/>
              </a:rPr>
              <a:t> Elke trainer min. 1x per thema (LDLN, DC, GH) </a:t>
            </a:r>
            <a:endParaRPr lang="nl-NL" dirty="0">
              <a:solidFill>
                <a:prstClr val="black"/>
              </a:solidFill>
            </a:endParaRPr>
          </a:p>
          <a:p>
            <a:pPr marL="0" indent="0">
              <a:buNone/>
            </a:pPr>
            <a:endParaRPr lang="nl-NL" sz="2400" b="1" dirty="0"/>
          </a:p>
          <a:p>
            <a:pPr marL="0" indent="0">
              <a:buNone/>
            </a:pPr>
            <a:r>
              <a:rPr lang="nl-NL" sz="2400" b="1" dirty="0"/>
              <a:t>2. Online leeromgeving </a:t>
            </a:r>
            <a:r>
              <a:rPr lang="nl-NL" sz="2400" dirty="0">
                <a:sym typeface="Wingdings" pitchFamily="2" charset="2"/>
              </a:rPr>
              <a:t> </a:t>
            </a:r>
            <a:r>
              <a:rPr lang="nl-NL" sz="2400" dirty="0">
                <a:sym typeface="Wingdings" pitchFamily="2" charset="2"/>
                <a:hlinkClick r:id="rId3"/>
              </a:rPr>
              <a:t>www.klaskit.com</a:t>
            </a:r>
            <a:r>
              <a:rPr lang="nl-NL" sz="2400" dirty="0">
                <a:sym typeface="Wingdings" pitchFamily="2" charset="2"/>
              </a:rPr>
              <a:t> </a:t>
            </a:r>
            <a:br>
              <a:rPr lang="nl-NL" sz="2400" dirty="0">
                <a:sym typeface="Wingdings" pitchFamily="2" charset="2"/>
              </a:rPr>
            </a:br>
            <a:endParaRPr lang="nl-NL" sz="2400" dirty="0">
              <a:sym typeface="Wingdings" pitchFamily="2" charset="2"/>
            </a:endParaRPr>
          </a:p>
          <a:p>
            <a:pPr marL="0" indent="0">
              <a:buNone/>
            </a:pPr>
            <a:r>
              <a:rPr lang="nl-NL" sz="2400" b="1" dirty="0">
                <a:sym typeface="Wingdings" pitchFamily="2" charset="2"/>
              </a:rPr>
              <a:t>3. </a:t>
            </a:r>
            <a:r>
              <a:rPr lang="nl-NL" sz="2400" b="1" dirty="0"/>
              <a:t>Handleiding</a:t>
            </a:r>
            <a:r>
              <a:rPr lang="nl-NL" sz="2400" dirty="0"/>
              <a:t> (tegen 12 okt digitaal, 2 nov papier) </a:t>
            </a:r>
          </a:p>
          <a:p>
            <a:pPr marL="457200" indent="-457200">
              <a:buFont typeface="+mj-lt"/>
              <a:buAutoNum type="arabicPeriod"/>
            </a:pPr>
            <a:endParaRPr lang="nl-NL" sz="2400" dirty="0"/>
          </a:p>
          <a:p>
            <a:pPr marL="457200" indent="-457200">
              <a:buFont typeface="+mj-lt"/>
              <a:buAutoNum type="arabicPeriod"/>
            </a:pPr>
            <a:endParaRPr lang="nl-NL" sz="2400" b="1" dirty="0"/>
          </a:p>
          <a:p>
            <a:pPr marL="0" indent="0">
              <a:buNone/>
            </a:pPr>
            <a:endParaRPr lang="nl-NL" dirty="0"/>
          </a:p>
          <a:p>
            <a:endParaRPr lang="nl-NL" dirty="0"/>
          </a:p>
        </p:txBody>
      </p:sp>
    </p:spTree>
    <p:extLst>
      <p:ext uri="{BB962C8B-B14F-4D97-AF65-F5344CB8AC3E}">
        <p14:creationId xmlns:p14="http://schemas.microsoft.com/office/powerpoint/2010/main" val="234822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4F3D6F-527C-C142-9B34-3A74708B054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596307" y="-114832"/>
            <a:ext cx="3951385" cy="4023066"/>
          </a:xfrm>
          <a:prstGeom prst="rect">
            <a:avLst/>
          </a:prstGeom>
        </p:spPr>
      </p:pic>
      <p:sp>
        <p:nvSpPr>
          <p:cNvPr id="2" name="Title 1">
            <a:extLst>
              <a:ext uri="{FF2B5EF4-FFF2-40B4-BE49-F238E27FC236}">
                <a16:creationId xmlns:a16="http://schemas.microsoft.com/office/drawing/2014/main" id="{58EC0C73-7A35-164C-AEA4-8AB12E75F759}"/>
              </a:ext>
            </a:extLst>
          </p:cNvPr>
          <p:cNvSpPr>
            <a:spLocks noGrp="1"/>
          </p:cNvSpPr>
          <p:nvPr>
            <p:ph type="ctrTitle"/>
          </p:nvPr>
        </p:nvSpPr>
        <p:spPr>
          <a:xfrm>
            <a:off x="581891" y="2847167"/>
            <a:ext cx="8104909" cy="2387600"/>
          </a:xfrm>
        </p:spPr>
        <p:txBody>
          <a:bodyPr>
            <a:normAutofit/>
          </a:bodyPr>
          <a:lstStyle/>
          <a:p>
            <a:br>
              <a:rPr lang="nl-NL" altLang="nl-BE" sz="4000" b="1" dirty="0">
                <a:latin typeface="Calibri" panose="020F0502020204030204" pitchFamily="34" charset="0"/>
                <a:cs typeface="Calibri" panose="020F0502020204030204" pitchFamily="34" charset="0"/>
              </a:rPr>
            </a:br>
            <a:r>
              <a:rPr lang="nl-NL" altLang="nl-BE" sz="4400" b="1" dirty="0">
                <a:latin typeface="Avenir Book" panose="02000503020000020003" pitchFamily="2" charset="0"/>
                <a:cs typeface="Calibri" panose="020F0502020204030204" pitchFamily="34" charset="0"/>
              </a:rPr>
              <a:t>TRAP 2/3: intervisie &amp; coaching</a:t>
            </a:r>
            <a:br>
              <a:rPr lang="nl-NL" altLang="nl-BE" sz="4800" dirty="0">
                <a:latin typeface="Avenir Next Condensed" panose="020B0506020202020204" pitchFamily="34" charset="0"/>
                <a:cs typeface="Calibri" panose="020F0502020204030204" pitchFamily="34" charset="0"/>
              </a:rPr>
            </a:br>
            <a:r>
              <a:rPr lang="nl-NL" altLang="nl-BE" sz="3600" dirty="0">
                <a:latin typeface="Avenir Next" panose="020B0503020202020204" pitchFamily="34" charset="0"/>
                <a:cs typeface="Calibri" panose="020F0502020204030204" pitchFamily="34" charset="0"/>
              </a:rPr>
              <a:t>Leerlingen diep laten nadenken</a:t>
            </a:r>
            <a:endParaRPr lang="en-US" sz="3600" dirty="0">
              <a:latin typeface="Avenir Next" panose="020B0503020202020204" pitchFamily="34" charset="0"/>
            </a:endParaRPr>
          </a:p>
        </p:txBody>
      </p:sp>
      <p:sp>
        <p:nvSpPr>
          <p:cNvPr id="3" name="Subtitle 2">
            <a:extLst>
              <a:ext uri="{FF2B5EF4-FFF2-40B4-BE49-F238E27FC236}">
                <a16:creationId xmlns:a16="http://schemas.microsoft.com/office/drawing/2014/main" id="{95ACC327-FC56-394C-92EC-0B01C3D1E92D}"/>
              </a:ext>
            </a:extLst>
          </p:cNvPr>
          <p:cNvSpPr>
            <a:spLocks noGrp="1"/>
          </p:cNvSpPr>
          <p:nvPr>
            <p:ph type="subTitle" idx="1"/>
          </p:nvPr>
        </p:nvSpPr>
        <p:spPr>
          <a:xfrm>
            <a:off x="1143000" y="5677680"/>
            <a:ext cx="6858000" cy="1655762"/>
          </a:xfrm>
        </p:spPr>
        <p:txBody>
          <a:bodyPr/>
          <a:lstStyle/>
          <a:p>
            <a:r>
              <a:rPr lang="nl-NL" b="1" dirty="0">
                <a:solidFill>
                  <a:schemeClr val="tx2">
                    <a:lumMod val="75000"/>
                  </a:schemeClr>
                </a:solidFill>
                <a:latin typeface="Avenir Roman" panose="02000503020000020003" pitchFamily="2" charset="0"/>
              </a:rPr>
              <a:t>Liese </a:t>
            </a:r>
            <a:r>
              <a:rPr lang="nl-NL" b="1" dirty="0" err="1">
                <a:solidFill>
                  <a:schemeClr val="tx2">
                    <a:lumMod val="75000"/>
                  </a:schemeClr>
                </a:solidFill>
                <a:latin typeface="Avenir Roman" panose="02000503020000020003" pitchFamily="2" charset="0"/>
              </a:rPr>
              <a:t>Missinne</a:t>
            </a:r>
            <a:endParaRPr lang="nl-NL" b="1" dirty="0">
              <a:solidFill>
                <a:schemeClr val="tx2">
                  <a:lumMod val="75000"/>
                </a:schemeClr>
              </a:solidFill>
              <a:latin typeface="Avenir Roman" panose="02000503020000020003" pitchFamily="2" charset="0"/>
            </a:endParaRPr>
          </a:p>
        </p:txBody>
      </p:sp>
    </p:spTree>
    <p:extLst>
      <p:ext uri="{BB962C8B-B14F-4D97-AF65-F5344CB8AC3E}">
        <p14:creationId xmlns:p14="http://schemas.microsoft.com/office/powerpoint/2010/main" val="416317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B35149-2D44-2C41-AB6F-69E5A7F55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456" y="1690689"/>
            <a:ext cx="6680200" cy="4013200"/>
          </a:xfrm>
          <a:prstGeom prst="rect">
            <a:avLst/>
          </a:prstGeom>
        </p:spPr>
      </p:pic>
      <p:sp>
        <p:nvSpPr>
          <p:cNvPr id="3" name="Titel 2">
            <a:extLst>
              <a:ext uri="{FF2B5EF4-FFF2-40B4-BE49-F238E27FC236}">
                <a16:creationId xmlns:a16="http://schemas.microsoft.com/office/drawing/2014/main" id="{45194E62-D60F-724C-8847-8C09435ED031}"/>
              </a:ext>
            </a:extLst>
          </p:cNvPr>
          <p:cNvSpPr>
            <a:spLocks noGrp="1"/>
          </p:cNvSpPr>
          <p:nvPr>
            <p:ph type="title"/>
          </p:nvPr>
        </p:nvSpPr>
        <p:spPr/>
        <p:txBody>
          <a:bodyPr>
            <a:normAutofit/>
          </a:bodyPr>
          <a:lstStyle/>
          <a:p>
            <a:r>
              <a:rPr lang="nl-BE" sz="4000" dirty="0"/>
              <a:t>Drietrapsraket </a:t>
            </a:r>
          </a:p>
        </p:txBody>
      </p:sp>
      <p:pic>
        <p:nvPicPr>
          <p:cNvPr id="8" name="Picture 3">
            <a:extLst>
              <a:ext uri="{FF2B5EF4-FFF2-40B4-BE49-F238E27FC236}">
                <a16:creationId xmlns:a16="http://schemas.microsoft.com/office/drawing/2014/main" id="{33D546C5-E7A6-BE4B-81FD-C80EFA88820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667935"/>
            <a:ext cx="1168908" cy="1190065"/>
          </a:xfrm>
          <a:prstGeom prst="rect">
            <a:avLst/>
          </a:prstGeom>
        </p:spPr>
      </p:pic>
      <p:sp>
        <p:nvSpPr>
          <p:cNvPr id="7" name="Rechthoek 6">
            <a:extLst>
              <a:ext uri="{FF2B5EF4-FFF2-40B4-BE49-F238E27FC236}">
                <a16:creationId xmlns:a16="http://schemas.microsoft.com/office/drawing/2014/main" id="{59D55A63-3B47-574D-B4CE-9E4442E8A02C}"/>
              </a:ext>
            </a:extLst>
          </p:cNvPr>
          <p:cNvSpPr/>
          <p:nvPr/>
        </p:nvSpPr>
        <p:spPr>
          <a:xfrm>
            <a:off x="973777" y="2850078"/>
            <a:ext cx="7386452" cy="157941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5192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61052-22E9-2742-B873-692F5AA54FF6}"/>
              </a:ext>
            </a:extLst>
          </p:cNvPr>
          <p:cNvSpPr>
            <a:spLocks noGrp="1"/>
          </p:cNvSpPr>
          <p:nvPr>
            <p:ph type="title"/>
          </p:nvPr>
        </p:nvSpPr>
        <p:spPr/>
        <p:txBody>
          <a:bodyPr/>
          <a:lstStyle/>
          <a:p>
            <a:r>
              <a:rPr lang="nl-BE" dirty="0"/>
              <a:t>Doel intervisie </a:t>
            </a:r>
          </a:p>
        </p:txBody>
      </p:sp>
      <p:sp>
        <p:nvSpPr>
          <p:cNvPr id="3" name="Tijdelijke aanduiding voor inhoud 2">
            <a:extLst>
              <a:ext uri="{FF2B5EF4-FFF2-40B4-BE49-F238E27FC236}">
                <a16:creationId xmlns:a16="http://schemas.microsoft.com/office/drawing/2014/main" id="{2776CC2C-AD7C-844A-AA40-AC3349F10D7F}"/>
              </a:ext>
            </a:extLst>
          </p:cNvPr>
          <p:cNvSpPr>
            <a:spLocks noGrp="1"/>
          </p:cNvSpPr>
          <p:nvPr>
            <p:ph idx="1"/>
          </p:nvPr>
        </p:nvSpPr>
        <p:spPr/>
        <p:txBody>
          <a:bodyPr/>
          <a:lstStyle/>
          <a:p>
            <a:pPr marL="0" indent="0">
              <a:buNone/>
            </a:pPr>
            <a:r>
              <a:rPr lang="nl-BE" sz="2400" dirty="0"/>
              <a:t>▷ Leren van elkaar </a:t>
            </a:r>
            <a:endParaRPr lang="nl-BE" sz="2000" dirty="0"/>
          </a:p>
          <a:p>
            <a:pPr marL="342900" lvl="1" indent="0">
              <a:buNone/>
            </a:pPr>
            <a:r>
              <a:rPr lang="nl-BE" sz="2400" dirty="0"/>
              <a:t>▸  </a:t>
            </a:r>
            <a:r>
              <a:rPr lang="nl-BE" sz="2400" dirty="0">
                <a:latin typeface="Avenir Roman" panose="02000503020000020003" pitchFamily="2" charset="0"/>
              </a:rPr>
              <a:t>Expertise, ideeën en mogelijke oplossingen uitwisselen </a:t>
            </a:r>
          </a:p>
          <a:p>
            <a:pPr marL="342900" lvl="1" indent="0">
              <a:buNone/>
            </a:pPr>
            <a:r>
              <a:rPr lang="nl-BE" sz="2400" dirty="0">
                <a:latin typeface="Avenir Roman" panose="02000503020000020003" pitchFamily="2" charset="0"/>
              </a:rPr>
              <a:t>▸  Kwaliteit van elkaars aanpak verbeteren</a:t>
            </a:r>
            <a:r>
              <a:rPr lang="nl-BE" sz="2400" dirty="0"/>
              <a:t> </a:t>
            </a:r>
          </a:p>
          <a:p>
            <a:pPr marL="0" indent="0">
              <a:buNone/>
            </a:pPr>
            <a:r>
              <a:rPr lang="nl-BE" sz="2400" dirty="0"/>
              <a:t>▷  Samen zoeken naar oplossingen voor jullie uitdagingen in de klaspraktijk </a:t>
            </a:r>
            <a:endParaRPr lang="nl-BE" sz="2000" dirty="0"/>
          </a:p>
          <a:p>
            <a:endParaRPr lang="nl-BE" dirty="0"/>
          </a:p>
        </p:txBody>
      </p:sp>
    </p:spTree>
    <p:extLst>
      <p:ext uri="{BB962C8B-B14F-4D97-AF65-F5344CB8AC3E}">
        <p14:creationId xmlns:p14="http://schemas.microsoft.com/office/powerpoint/2010/main" val="342287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364CE-A3FA-EA43-8682-039396AED4F8}"/>
              </a:ext>
            </a:extLst>
          </p:cNvPr>
          <p:cNvSpPr>
            <a:spLocks noGrp="1"/>
          </p:cNvSpPr>
          <p:nvPr>
            <p:ph type="title"/>
          </p:nvPr>
        </p:nvSpPr>
        <p:spPr/>
        <p:txBody>
          <a:bodyPr/>
          <a:lstStyle/>
          <a:p>
            <a:r>
              <a:rPr lang="nl-BE" dirty="0"/>
              <a:t>Hoe? </a:t>
            </a:r>
          </a:p>
        </p:txBody>
      </p:sp>
      <p:sp>
        <p:nvSpPr>
          <p:cNvPr id="3" name="Tijdelijke aanduiding voor inhoud 2">
            <a:extLst>
              <a:ext uri="{FF2B5EF4-FFF2-40B4-BE49-F238E27FC236}">
                <a16:creationId xmlns:a16="http://schemas.microsoft.com/office/drawing/2014/main" id="{2AA1BE71-9C68-7D4C-AFF1-832674B2F9C2}"/>
              </a:ext>
            </a:extLst>
          </p:cNvPr>
          <p:cNvSpPr>
            <a:spLocks noGrp="1"/>
          </p:cNvSpPr>
          <p:nvPr>
            <p:ph idx="1"/>
          </p:nvPr>
        </p:nvSpPr>
        <p:spPr>
          <a:xfrm>
            <a:off x="628650" y="1825624"/>
            <a:ext cx="7886700" cy="4812682"/>
          </a:xfrm>
        </p:spPr>
        <p:txBody>
          <a:bodyPr>
            <a:normAutofit lnSpcReduction="10000"/>
          </a:bodyPr>
          <a:lstStyle/>
          <a:p>
            <a:r>
              <a:rPr lang="nl-BE" sz="2800" b="1" dirty="0">
                <a:solidFill>
                  <a:schemeClr val="accent1"/>
                </a:solidFill>
              </a:rPr>
              <a:t>Ronde 1: 15u40-15u50</a:t>
            </a:r>
          </a:p>
          <a:p>
            <a:pPr lvl="1"/>
            <a:r>
              <a:rPr lang="nl-BE" sz="2500" dirty="0"/>
              <a:t>Vragen verzamelen, selecteren &amp;</a:t>
            </a:r>
            <a:br>
              <a:rPr lang="nl-BE" sz="2500" dirty="0"/>
            </a:br>
            <a:r>
              <a:rPr lang="nl-BE" sz="2500" dirty="0"/>
              <a:t>bespreken</a:t>
            </a:r>
          </a:p>
          <a:p>
            <a:pPr marL="685800" lvl="2" indent="0">
              <a:buNone/>
            </a:pPr>
            <a:br>
              <a:rPr lang="nl-BE" sz="2200" dirty="0"/>
            </a:br>
            <a:r>
              <a:rPr lang="nl-BE" sz="2200" dirty="0">
                <a:solidFill>
                  <a:srgbClr val="669927"/>
                </a:solidFill>
              </a:rPr>
              <a:t>	</a:t>
            </a:r>
            <a:endParaRPr lang="nl-BE" sz="2200" b="1" dirty="0">
              <a:solidFill>
                <a:schemeClr val="accent1"/>
              </a:solidFill>
            </a:endParaRPr>
          </a:p>
          <a:p>
            <a:r>
              <a:rPr lang="nl-BE" sz="2800" b="1" dirty="0">
                <a:solidFill>
                  <a:schemeClr val="accent1"/>
                </a:solidFill>
              </a:rPr>
              <a:t>Ronde 2: 15u50 - 16u20 </a:t>
            </a:r>
            <a:endParaRPr lang="nl-BE" sz="2800" b="1" dirty="0"/>
          </a:p>
          <a:p>
            <a:pPr lvl="1"/>
            <a:r>
              <a:rPr lang="nl-BE" sz="2500" dirty="0"/>
              <a:t>Inzichten, ideeën delen via </a:t>
            </a:r>
            <a:br>
              <a:rPr lang="nl-BE" sz="2500" dirty="0"/>
            </a:br>
            <a:r>
              <a:rPr lang="nl-BE" sz="2500" dirty="0"/>
              <a:t>padlet </a:t>
            </a:r>
            <a:endParaRPr lang="nl-BE" sz="2800" b="1" dirty="0"/>
          </a:p>
          <a:p>
            <a:pPr marL="0" indent="0">
              <a:buNone/>
            </a:pPr>
            <a:endParaRPr lang="nl-BE" sz="2800" b="1" dirty="0"/>
          </a:p>
          <a:p>
            <a:r>
              <a:rPr lang="nl-BE" sz="2800" b="1" dirty="0">
                <a:solidFill>
                  <a:schemeClr val="accent1"/>
                </a:solidFill>
              </a:rPr>
              <a:t>Slot: 16u20-16u30</a:t>
            </a:r>
            <a:endParaRPr lang="nl-BE" sz="2500" b="1" dirty="0">
              <a:latin typeface="Avenir Roman" panose="02000503020000020003" pitchFamily="2" charset="0"/>
            </a:endParaRPr>
          </a:p>
          <a:p>
            <a:pPr lvl="1"/>
            <a:r>
              <a:rPr lang="nl-BE" sz="2500" b="1" dirty="0">
                <a:latin typeface="Avenir Roman" panose="02000503020000020003" pitchFamily="2" charset="0"/>
              </a:rPr>
              <a:t>Nieuw actieplan p.78-79</a:t>
            </a:r>
          </a:p>
          <a:p>
            <a:pPr lvl="2"/>
            <a:r>
              <a:rPr lang="nl-BE" sz="2200" i="1" dirty="0">
                <a:latin typeface="Avenir Roman" panose="02000503020000020003" pitchFamily="2" charset="0"/>
              </a:rPr>
              <a:t>Hulp? Gesprekskaarten </a:t>
            </a:r>
          </a:p>
        </p:txBody>
      </p:sp>
      <p:pic>
        <p:nvPicPr>
          <p:cNvPr id="9" name="Afbeelding 8" descr="Afbeelding met object, klok, vasthouden, foto&#10;&#10;Automatisch gegenereerde beschrijving">
            <a:extLst>
              <a:ext uri="{FF2B5EF4-FFF2-40B4-BE49-F238E27FC236}">
                <a16:creationId xmlns:a16="http://schemas.microsoft.com/office/drawing/2014/main" id="{055FBB21-C5A9-CF4F-B887-8FCAF8092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694" y="176453"/>
            <a:ext cx="1860306" cy="1701805"/>
          </a:xfrm>
          <a:prstGeom prst="rect">
            <a:avLst/>
          </a:prstGeom>
        </p:spPr>
      </p:pic>
      <p:pic>
        <p:nvPicPr>
          <p:cNvPr id="5" name="Afbeelding 4">
            <a:extLst>
              <a:ext uri="{FF2B5EF4-FFF2-40B4-BE49-F238E27FC236}">
                <a16:creationId xmlns:a16="http://schemas.microsoft.com/office/drawing/2014/main" id="{3E9124E5-2CA7-8740-9034-43FE2B962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452" y="3812068"/>
            <a:ext cx="1454242" cy="839794"/>
          </a:xfrm>
          <a:prstGeom prst="rect">
            <a:avLst/>
          </a:prstGeom>
          <a:ln>
            <a:solidFill>
              <a:schemeClr val="accent1"/>
            </a:solidFill>
          </a:ln>
        </p:spPr>
      </p:pic>
      <p:pic>
        <p:nvPicPr>
          <p:cNvPr id="6" name="Afbeelding 5">
            <a:extLst>
              <a:ext uri="{FF2B5EF4-FFF2-40B4-BE49-F238E27FC236}">
                <a16:creationId xmlns:a16="http://schemas.microsoft.com/office/drawing/2014/main" id="{E1C9C1E3-48FD-014B-8EC4-0C84CA48D6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140" y="2382429"/>
            <a:ext cx="1450554" cy="839794"/>
          </a:xfrm>
          <a:prstGeom prst="rect">
            <a:avLst/>
          </a:prstGeom>
          <a:ln>
            <a:solidFill>
              <a:schemeClr val="accent1"/>
            </a:solidFill>
          </a:ln>
        </p:spPr>
      </p:pic>
      <p:pic>
        <p:nvPicPr>
          <p:cNvPr id="7" name="Afbeelding 6">
            <a:extLst>
              <a:ext uri="{FF2B5EF4-FFF2-40B4-BE49-F238E27FC236}">
                <a16:creationId xmlns:a16="http://schemas.microsoft.com/office/drawing/2014/main" id="{E16F6E84-28EA-BA42-B056-EE3EA99FC3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3140" y="5403223"/>
            <a:ext cx="1450554" cy="839794"/>
          </a:xfrm>
          <a:prstGeom prst="rect">
            <a:avLst/>
          </a:prstGeom>
          <a:ln>
            <a:solidFill>
              <a:schemeClr val="accent1"/>
            </a:solidFill>
          </a:ln>
        </p:spPr>
      </p:pic>
    </p:spTree>
    <p:extLst>
      <p:ext uri="{BB962C8B-B14F-4D97-AF65-F5344CB8AC3E}">
        <p14:creationId xmlns:p14="http://schemas.microsoft.com/office/powerpoint/2010/main" val="331814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DE1FB7-4B4C-1B4F-9373-E26C0F3643C3}"/>
              </a:ext>
            </a:extLst>
          </p:cNvPr>
          <p:cNvSpPr>
            <a:spLocks noGrp="1"/>
          </p:cNvSpPr>
          <p:nvPr>
            <p:ph idx="4294967295"/>
          </p:nvPr>
        </p:nvSpPr>
        <p:spPr>
          <a:xfrm>
            <a:off x="0" y="1825625"/>
            <a:ext cx="7886700" cy="4351338"/>
          </a:xfrm>
        </p:spPr>
        <p:txBody>
          <a:bodyPr/>
          <a:lstStyle/>
          <a:p>
            <a:pPr marL="0" indent="0">
              <a:buNone/>
            </a:pPr>
            <a:r>
              <a:rPr lang="nl-BE" dirty="0">
                <a:highlight>
                  <a:srgbClr val="FFFF00"/>
                </a:highlight>
              </a:rPr>
              <a:t> </a:t>
            </a:r>
          </a:p>
        </p:txBody>
      </p:sp>
      <p:pic>
        <p:nvPicPr>
          <p:cNvPr id="5" name="Afbeelding 4">
            <a:extLst>
              <a:ext uri="{FF2B5EF4-FFF2-40B4-BE49-F238E27FC236}">
                <a16:creationId xmlns:a16="http://schemas.microsoft.com/office/drawing/2014/main" id="{B6FA3C5A-8C7A-7144-B5BA-4DFA4EF9F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329" y="116251"/>
            <a:ext cx="3600000" cy="2086700"/>
          </a:xfrm>
          <a:prstGeom prst="rect">
            <a:avLst/>
          </a:prstGeom>
          <a:ln>
            <a:solidFill>
              <a:schemeClr val="accent2"/>
            </a:solidFill>
          </a:ln>
        </p:spPr>
      </p:pic>
      <p:pic>
        <p:nvPicPr>
          <p:cNvPr id="7" name="Afbeelding 6">
            <a:extLst>
              <a:ext uri="{FF2B5EF4-FFF2-40B4-BE49-F238E27FC236}">
                <a16:creationId xmlns:a16="http://schemas.microsoft.com/office/drawing/2014/main" id="{81910C42-E199-CF4F-A1D7-66E064E5F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329" y="2386448"/>
            <a:ext cx="3600000" cy="2086700"/>
          </a:xfrm>
          <a:prstGeom prst="rect">
            <a:avLst/>
          </a:prstGeom>
          <a:ln>
            <a:solidFill>
              <a:schemeClr val="accent2"/>
            </a:solidFill>
          </a:ln>
        </p:spPr>
      </p:pic>
      <p:pic>
        <p:nvPicPr>
          <p:cNvPr id="9" name="Afbeelding 8">
            <a:extLst>
              <a:ext uri="{FF2B5EF4-FFF2-40B4-BE49-F238E27FC236}">
                <a16:creationId xmlns:a16="http://schemas.microsoft.com/office/drawing/2014/main" id="{A32DFB38-9818-A94A-93A9-9BBF16B2D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329" y="4651669"/>
            <a:ext cx="3600000" cy="2086700"/>
          </a:xfrm>
          <a:prstGeom prst="rect">
            <a:avLst/>
          </a:prstGeom>
          <a:ln>
            <a:solidFill>
              <a:schemeClr val="accent2"/>
            </a:solidFill>
          </a:ln>
        </p:spPr>
      </p:pic>
      <p:pic>
        <p:nvPicPr>
          <p:cNvPr id="11" name="Afbeelding 10">
            <a:extLst>
              <a:ext uri="{FF2B5EF4-FFF2-40B4-BE49-F238E27FC236}">
                <a16:creationId xmlns:a16="http://schemas.microsoft.com/office/drawing/2014/main" id="{03144A31-BB9A-5749-943A-604C54B33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652" y="4651669"/>
            <a:ext cx="3600000" cy="2084211"/>
          </a:xfrm>
          <a:prstGeom prst="rect">
            <a:avLst/>
          </a:prstGeom>
          <a:ln>
            <a:solidFill>
              <a:schemeClr val="accent2"/>
            </a:solidFill>
          </a:ln>
        </p:spPr>
      </p:pic>
      <p:pic>
        <p:nvPicPr>
          <p:cNvPr id="13" name="Afbeelding 12">
            <a:extLst>
              <a:ext uri="{FF2B5EF4-FFF2-40B4-BE49-F238E27FC236}">
                <a16:creationId xmlns:a16="http://schemas.microsoft.com/office/drawing/2014/main" id="{CF354C07-B7A9-EF42-B9E5-3D72D6C1FC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490" y="2383959"/>
            <a:ext cx="3600000" cy="2084211"/>
          </a:xfrm>
          <a:prstGeom prst="rect">
            <a:avLst/>
          </a:prstGeom>
          <a:ln>
            <a:solidFill>
              <a:schemeClr val="accent2"/>
            </a:solidFill>
          </a:ln>
        </p:spPr>
      </p:pic>
      <p:pic>
        <p:nvPicPr>
          <p:cNvPr id="15" name="Afbeelding 14">
            <a:extLst>
              <a:ext uri="{FF2B5EF4-FFF2-40B4-BE49-F238E27FC236}">
                <a16:creationId xmlns:a16="http://schemas.microsoft.com/office/drawing/2014/main" id="{CB29C326-4F6A-1045-9EA3-ADB6804E42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490" y="116251"/>
            <a:ext cx="3600000" cy="2084211"/>
          </a:xfrm>
          <a:prstGeom prst="rect">
            <a:avLst/>
          </a:prstGeom>
          <a:ln>
            <a:solidFill>
              <a:schemeClr val="accent2"/>
            </a:solidFill>
          </a:ln>
        </p:spPr>
      </p:pic>
    </p:spTree>
    <p:extLst>
      <p:ext uri="{BB962C8B-B14F-4D97-AF65-F5344CB8AC3E}">
        <p14:creationId xmlns:p14="http://schemas.microsoft.com/office/powerpoint/2010/main" val="2209352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Kantoorthema">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{5B4B8308-6B0D-8040-AA4B-008022D23166}tf10001120</Template>
  <TotalTime>9003</TotalTime>
  <Words>1442</Words>
  <Application>Microsoft Macintosh PowerPoint</Application>
  <PresentationFormat>Diavoorstelling (4:3)</PresentationFormat>
  <Paragraphs>220</Paragraphs>
  <Slides>30</Slides>
  <Notes>18</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30</vt:i4>
      </vt:variant>
    </vt:vector>
  </HeadingPairs>
  <TitlesOfParts>
    <vt:vector size="40" baseType="lpstr">
      <vt:lpstr>Arial</vt:lpstr>
      <vt:lpstr>Avenir Book</vt:lpstr>
      <vt:lpstr>Avenir Next</vt:lpstr>
      <vt:lpstr>Avenir Next Condensed</vt:lpstr>
      <vt:lpstr>Avenir Next Medium</vt:lpstr>
      <vt:lpstr>Avenir Roman</vt:lpstr>
      <vt:lpstr>Calibri</vt:lpstr>
      <vt:lpstr>Courier New</vt:lpstr>
      <vt:lpstr>Wingdings</vt:lpstr>
      <vt:lpstr>Kantoorthema</vt:lpstr>
      <vt:lpstr> TTT: Planning en verloop Leerlingen diep laten nadenken</vt:lpstr>
      <vt:lpstr>Planning TTT-traject</vt:lpstr>
      <vt:lpstr>Planning 15 sept </vt:lpstr>
      <vt:lpstr>Ondersteuning </vt:lpstr>
      <vt:lpstr> TRAP 2/3: intervisie &amp; coaching Leerlingen diep laten nadenken</vt:lpstr>
      <vt:lpstr>Drietrapsraket </vt:lpstr>
      <vt:lpstr>Doel intervisie </vt:lpstr>
      <vt:lpstr>Hoe? </vt:lpstr>
      <vt:lpstr>PowerPoint-presentatie</vt:lpstr>
      <vt:lpstr>Ronde 1: overzicht (wat-vraag)</vt:lpstr>
      <vt:lpstr>PowerPoint-presentatie</vt:lpstr>
      <vt:lpstr>PowerPoint-presentatie</vt:lpstr>
      <vt:lpstr>Ronde 2: inzicht (waaromvraag)</vt:lpstr>
      <vt:lpstr>Tot welke nieuwe inzichten, ideeën ben je gekomen?</vt:lpstr>
      <vt:lpstr>De ‘waarom’-vraag</vt:lpstr>
      <vt:lpstr>PowerPoint-presentatie</vt:lpstr>
      <vt:lpstr>PowerPoint-presentatie</vt:lpstr>
      <vt:lpstr>Retrieval practice </vt:lpstr>
      <vt:lpstr>Ronde 3: uitzicht (perspectief)</vt:lpstr>
      <vt:lpstr>Actieplan (p.78-79)</vt:lpstr>
      <vt:lpstr>PowerPoint-presentatie</vt:lpstr>
      <vt:lpstr>TRAP 3: terugblik &amp; vooruitblik  12 oktober 2020</vt:lpstr>
      <vt:lpstr>Om af te sluiten </vt:lpstr>
      <vt:lpstr>Meta-reflectie intervisie </vt:lpstr>
      <vt:lpstr>Coaching is … </vt:lpstr>
      <vt:lpstr> Coachen is het uitlokken en begeleiden van leren </vt:lpstr>
      <vt:lpstr>Wat is coachen niet? </vt:lpstr>
      <vt:lpstr>PowerPoint-presentatie</vt:lpstr>
      <vt:lpstr>PowerPoint-presentatie</vt:lpstr>
      <vt:lpstr>Bronnen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Klaskit in de praktijk   Hfst 4: doe denken (workshop)</dc:title>
  <dc:creator>Liese Missinne</dc:creator>
  <cp:lastModifiedBy>Microsoft Office User</cp:lastModifiedBy>
  <cp:revision>35</cp:revision>
  <dcterms:created xsi:type="dcterms:W3CDTF">2019-01-08T17:27:01Z</dcterms:created>
  <dcterms:modified xsi:type="dcterms:W3CDTF">2022-11-11T13:43:37Z</dcterms:modified>
</cp:coreProperties>
</file>