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media/image24.jpg" ContentType="image/png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9"/>
  </p:notesMasterIdLst>
  <p:handoutMasterIdLst>
    <p:handoutMasterId r:id="rId50"/>
  </p:handoutMasterIdLst>
  <p:sldIdLst>
    <p:sldId id="797" r:id="rId2"/>
    <p:sldId id="887" r:id="rId3"/>
    <p:sldId id="940" r:id="rId4"/>
    <p:sldId id="803" r:id="rId5"/>
    <p:sldId id="836" r:id="rId6"/>
    <p:sldId id="869" r:id="rId7"/>
    <p:sldId id="875" r:id="rId8"/>
    <p:sldId id="877" r:id="rId9"/>
    <p:sldId id="878" r:id="rId10"/>
    <p:sldId id="879" r:id="rId11"/>
    <p:sldId id="880" r:id="rId12"/>
    <p:sldId id="881" r:id="rId13"/>
    <p:sldId id="882" r:id="rId14"/>
    <p:sldId id="883" r:id="rId15"/>
    <p:sldId id="884" r:id="rId16"/>
    <p:sldId id="885" r:id="rId17"/>
    <p:sldId id="886" r:id="rId18"/>
    <p:sldId id="876" r:id="rId19"/>
    <p:sldId id="871" r:id="rId20"/>
    <p:sldId id="872" r:id="rId21"/>
    <p:sldId id="835" r:id="rId22"/>
    <p:sldId id="845" r:id="rId23"/>
    <p:sldId id="777" r:id="rId24"/>
    <p:sldId id="848" r:id="rId25"/>
    <p:sldId id="874" r:id="rId26"/>
    <p:sldId id="867" r:id="rId27"/>
    <p:sldId id="850" r:id="rId28"/>
    <p:sldId id="856" r:id="rId29"/>
    <p:sldId id="865" r:id="rId30"/>
    <p:sldId id="866" r:id="rId31"/>
    <p:sldId id="857" r:id="rId32"/>
    <p:sldId id="858" r:id="rId33"/>
    <p:sldId id="860" r:id="rId34"/>
    <p:sldId id="873" r:id="rId35"/>
    <p:sldId id="864" r:id="rId36"/>
    <p:sldId id="853" r:id="rId37"/>
    <p:sldId id="862" r:id="rId38"/>
    <p:sldId id="863" r:id="rId39"/>
    <p:sldId id="852" r:id="rId40"/>
    <p:sldId id="854" r:id="rId41"/>
    <p:sldId id="861" r:id="rId42"/>
    <p:sldId id="855" r:id="rId43"/>
    <p:sldId id="870" r:id="rId44"/>
    <p:sldId id="840" r:id="rId45"/>
    <p:sldId id="833" r:id="rId46"/>
    <p:sldId id="763" r:id="rId47"/>
    <p:sldId id="792" r:id="rId48"/>
  </p:sldIdLst>
  <p:sldSz cx="9144000" cy="6858000" type="screen4x3"/>
  <p:notesSz cx="6761163" cy="9942513"/>
  <p:custDataLst>
    <p:tags r:id="rId51"/>
  </p:custData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leiding" id="{C7B75358-EFAF-C44E-94BF-63AF2E69FC80}">
          <p14:sldIdLst>
            <p14:sldId id="797"/>
            <p14:sldId id="887"/>
            <p14:sldId id="940"/>
            <p14:sldId id="803"/>
            <p14:sldId id="836"/>
            <p14:sldId id="869"/>
            <p14:sldId id="875"/>
            <p14:sldId id="877"/>
            <p14:sldId id="878"/>
            <p14:sldId id="879"/>
            <p14:sldId id="880"/>
            <p14:sldId id="881"/>
            <p14:sldId id="882"/>
            <p14:sldId id="883"/>
            <p14:sldId id="884"/>
            <p14:sldId id="885"/>
            <p14:sldId id="886"/>
          </p14:sldIdLst>
        </p14:section>
        <p14:section name="Deel 1: uitwisselen" id="{2693555B-1D7F-FC4A-AE9C-81EE295EF3DF}">
          <p14:sldIdLst>
            <p14:sldId id="876"/>
            <p14:sldId id="871"/>
            <p14:sldId id="872"/>
            <p14:sldId id="835"/>
            <p14:sldId id="845"/>
          </p14:sldIdLst>
        </p14:section>
        <p14:section name="Ronde 1: overzicht" id="{84BF0A55-733F-6745-964B-A1903D36BFEB}">
          <p14:sldIdLst>
            <p14:sldId id="777"/>
            <p14:sldId id="848"/>
            <p14:sldId id="874"/>
            <p14:sldId id="867"/>
            <p14:sldId id="850"/>
            <p14:sldId id="856"/>
            <p14:sldId id="865"/>
            <p14:sldId id="866"/>
            <p14:sldId id="857"/>
            <p14:sldId id="858"/>
            <p14:sldId id="860"/>
            <p14:sldId id="873"/>
            <p14:sldId id="864"/>
            <p14:sldId id="853"/>
            <p14:sldId id="862"/>
            <p14:sldId id="863"/>
            <p14:sldId id="852"/>
            <p14:sldId id="854"/>
            <p14:sldId id="861"/>
            <p14:sldId id="855"/>
          </p14:sldIdLst>
        </p14:section>
        <p14:section name="Ronde 3: uitzicht" id="{84BDB01D-1DB6-1F42-B0A0-060923A46EF9}">
          <p14:sldIdLst>
            <p14:sldId id="870"/>
            <p14:sldId id="840"/>
          </p14:sldIdLst>
        </p14:section>
        <p14:section name="verdiepen + afsluiter" id="{629DD0A2-C19A-2444-9435-1BAF48EC3A2C}">
          <p14:sldIdLst>
            <p14:sldId id="833"/>
            <p14:sldId id="763"/>
          </p14:sldIdLst>
        </p14:section>
        <p14:section name="Bronnen" id="{8F792059-D23A-D940-88AC-1D8300287DF0}">
          <p14:sldIdLst>
            <p14:sldId id="7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ese Missinne" initials="LM" lastIdx="2" clrIdx="0">
    <p:extLst>
      <p:ext uri="{19B8F6BF-5375-455C-9EA6-DF929625EA0E}">
        <p15:presenceInfo xmlns:p15="http://schemas.microsoft.com/office/powerpoint/2012/main" userId="S::liesmi@arteveldehs.be::bc512484-4a2b-46c8-b36b-f73e9fd25bf4" providerId="AD"/>
      </p:ext>
    </p:extLst>
  </p:cmAuthor>
  <p:cmAuthor id="2" name="Pedro De Bruyckere" initials="PB" lastIdx="4" clrIdx="1">
    <p:extLst>
      <p:ext uri="{19B8F6BF-5375-455C-9EA6-DF929625EA0E}">
        <p15:presenceInfo xmlns:p15="http://schemas.microsoft.com/office/powerpoint/2012/main" userId="S::pedrde@arteveldehs.be::ab1cdab1-0b31-4390-ad48-25d68eec639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1B5A"/>
    <a:srgbClr val="D631A0"/>
    <a:srgbClr val="47AAB1"/>
    <a:srgbClr val="EA5C34"/>
    <a:srgbClr val="FAF6EF"/>
    <a:srgbClr val="FBF6EF"/>
    <a:srgbClr val="60D1B0"/>
    <a:srgbClr val="E85D0D"/>
    <a:srgbClr val="44ABCC"/>
    <a:srgbClr val="4DC3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Stijl, thema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94"/>
    <p:restoredTop sz="80220" autoAdjust="0"/>
  </p:normalViewPr>
  <p:slideViewPr>
    <p:cSldViewPr snapToGrid="0">
      <p:cViewPr varScale="1">
        <p:scale>
          <a:sx n="100" d="100"/>
          <a:sy n="100" d="100"/>
        </p:scale>
        <p:origin x="1720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0882" tIns="45441" rIns="90882" bIns="45441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0882" tIns="45441" rIns="90882" bIns="45441" rtlCol="0"/>
          <a:lstStyle>
            <a:lvl1pPr algn="r">
              <a:defRPr sz="1200"/>
            </a:lvl1pPr>
          </a:lstStyle>
          <a:p>
            <a:fld id="{1AB2066B-1311-4BB2-843E-32EE19EE7D66}" type="datetimeFigureOut">
              <a:rPr lang="nl-BE" smtClean="0"/>
              <a:pPr/>
              <a:t>21/04/2023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0882" tIns="45441" rIns="90882" bIns="45441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0882" tIns="45441" rIns="90882" bIns="45441" rtlCol="0" anchor="b"/>
          <a:lstStyle>
            <a:lvl1pPr algn="r">
              <a:defRPr sz="1200"/>
            </a:lvl1pPr>
          </a:lstStyle>
          <a:p>
            <a:fld id="{EADC997D-D82E-487C-A840-B3843E4D1430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551176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0882" tIns="45441" rIns="90882" bIns="45441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0882" tIns="45441" rIns="90882" bIns="45441" rtlCol="0"/>
          <a:lstStyle>
            <a:lvl1pPr algn="r">
              <a:defRPr sz="1200"/>
            </a:lvl1pPr>
          </a:lstStyle>
          <a:p>
            <a:fld id="{021D615B-27FB-4A6E-8A6F-BC6F17E00187}" type="datetimeFigureOut">
              <a:rPr lang="nl-NL" smtClean="0"/>
              <a:pPr/>
              <a:t>21-04-2023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893763" y="746125"/>
            <a:ext cx="4973637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82" tIns="45441" rIns="90882" bIns="45441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0882" tIns="45441" rIns="90882" bIns="45441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0882" tIns="45441" rIns="90882" bIns="45441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0882" tIns="45441" rIns="90882" bIns="45441" rtlCol="0" anchor="b"/>
          <a:lstStyle>
            <a:lvl1pPr algn="r">
              <a:defRPr sz="1200"/>
            </a:lvl1pPr>
          </a:lstStyle>
          <a:p>
            <a:fld id="{6B90366D-C637-4703-958B-226BE548485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9371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ernieuwenderwijs.nl/downloads/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fr.islcollective.com/francais-fle-fiches-pedagogiques/grammaire/divers/jaime/je-naime-pas/33251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Ab_NhU7xD4&amp;feature=youtu.be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Ab_NhU7xD4&amp;feature=youtu.be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lovetoteach87.com/2019/05/02/examples-of-dual-coding-in-the-classroom/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lovetoteach87.com/2019/05/02/examples-of-dual-coding-in-the-classroom/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Klaarzetten: </a:t>
            </a:r>
          </a:p>
          <a:p>
            <a:pPr marL="171450" indent="-171450">
              <a:buFontTx/>
              <a:buChar char="-"/>
            </a:pPr>
            <a:r>
              <a:rPr lang="nl-BE" dirty="0"/>
              <a:t>Banken in gesprekscirkel</a:t>
            </a:r>
          </a:p>
          <a:p>
            <a:pPr marL="171450" indent="-171450">
              <a:buFontTx/>
              <a:buChar char="-"/>
            </a:pPr>
            <a:r>
              <a:rPr lang="nl-BE" dirty="0"/>
              <a:t>Kaartjes groepsrollen </a:t>
            </a:r>
          </a:p>
          <a:p>
            <a:pPr marL="171450" indent="-171450">
              <a:buFontTx/>
              <a:buChar char="-"/>
            </a:pPr>
            <a:r>
              <a:rPr lang="nl-BE" dirty="0"/>
              <a:t>Adapter + clicker </a:t>
            </a:r>
          </a:p>
          <a:p>
            <a:pPr marL="171450" indent="-171450">
              <a:buFontTx/>
              <a:buChar char="-"/>
            </a:pPr>
            <a:endParaRPr lang="nl-BE" dirty="0"/>
          </a:p>
          <a:p>
            <a:pPr marL="628650" lvl="1" indent="-171450">
              <a:buFontTx/>
              <a:buChar char="-"/>
            </a:pPr>
            <a:endParaRPr lang="nl-BE" dirty="0"/>
          </a:p>
          <a:p>
            <a:pPr marL="628650" lvl="1" indent="-171450">
              <a:buFontTx/>
              <a:buChar char="-"/>
            </a:pPr>
            <a:endParaRPr lang="nl-BE" dirty="0"/>
          </a:p>
          <a:p>
            <a:pPr marL="171450" lvl="0" indent="-171450">
              <a:buFontTx/>
              <a:buChar char="-"/>
            </a:pPr>
            <a:r>
              <a:rPr lang="nl-BE" dirty="0"/>
              <a:t>Ideeën </a:t>
            </a:r>
          </a:p>
          <a:p>
            <a:pPr marL="628650" lvl="1" indent="-171450">
              <a:buFontTx/>
              <a:buChar char="-"/>
            </a:pPr>
            <a:r>
              <a:rPr lang="nl-BE" dirty="0"/>
              <a:t>Starten met intro</a:t>
            </a:r>
          </a:p>
          <a:p>
            <a:pPr marL="628650" lvl="1" indent="-171450">
              <a:buFontTx/>
              <a:buChar char="-"/>
            </a:pPr>
            <a:r>
              <a:rPr lang="nl-BE" dirty="0"/>
              <a:t>Peilingstest (wie heeft al live les gegeven? &gt; peilen naar de vier werktafels + online lesgeven) </a:t>
            </a:r>
          </a:p>
          <a:p>
            <a:pPr marL="628650" lvl="1" indent="-171450">
              <a:buFontTx/>
              <a:buChar char="-"/>
            </a:pPr>
            <a:r>
              <a:rPr lang="nl-BE" dirty="0"/>
              <a:t>5 min. p.87 – 88 in te vullen (reeeds gemaakt? P. 95-96) </a:t>
            </a:r>
          </a:p>
          <a:p>
            <a:pPr marL="628650" lvl="1" indent="-171450">
              <a:buFontTx/>
              <a:buChar char="-"/>
            </a:pPr>
            <a:r>
              <a:rPr lang="nl-BE" dirty="0"/>
              <a:t>Uitwisselen in rondje: wat heb ik toegepast in 2 min. + vragen </a:t>
            </a:r>
          </a:p>
          <a:p>
            <a:pPr marL="628650" lvl="1" indent="-171450">
              <a:buFontTx/>
              <a:buChar char="-"/>
            </a:pPr>
            <a:r>
              <a:rPr lang="nl-BE" dirty="0"/>
              <a:t>Afronden met rondje: waar ga ik mee aan de slag ? #actieplan </a:t>
            </a:r>
          </a:p>
          <a:p>
            <a:pPr marL="171450" lvl="0" indent="-171450">
              <a:buFontTx/>
              <a:buChar char="-"/>
            </a:pPr>
            <a:endParaRPr lang="nl-BE" dirty="0"/>
          </a:p>
          <a:p>
            <a:pPr marL="171450" lvl="0" indent="-171450">
              <a:buFontTx/>
              <a:buChar char="-"/>
            </a:pPr>
            <a:r>
              <a:rPr lang="nl-BE" dirty="0"/>
              <a:t>Vragen Adrienne: </a:t>
            </a:r>
          </a:p>
          <a:p>
            <a:pPr marL="628650" lvl="1" indent="-171450">
              <a:buFontTx/>
              <a:buChar char="-"/>
            </a:pPr>
            <a:r>
              <a:rPr lang="nl-BE" dirty="0"/>
              <a:t>Hoe zorgen dat trap 3 niet zo vrijblijvend is en blijft? </a:t>
            </a:r>
          </a:p>
          <a:p>
            <a:pPr marL="628650" lvl="1" indent="-171450">
              <a:buFontTx/>
              <a:buChar char="-"/>
            </a:pPr>
            <a:endParaRPr lang="nl-BE" dirty="0"/>
          </a:p>
          <a:p>
            <a:pPr marL="628650" lvl="1" indent="-171450">
              <a:buFontTx/>
              <a:buChar char="-"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4813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W1: presenteer multimediaal?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4540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65317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86675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90363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 was de concrete situatie?</a:t>
            </a:r>
          </a:p>
          <a:p>
            <a:r>
              <a:rPr lang="nl-B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 was mijn taak binnen deze situatie?</a:t>
            </a:r>
          </a:p>
          <a:p>
            <a:r>
              <a:rPr lang="nl-B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Welke concrete acties heb ik in deze situatie ondernomen?</a:t>
            </a:r>
          </a:p>
          <a:p>
            <a:r>
              <a:rPr lang="nl-B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 was het resultaat van deze acties?</a:t>
            </a:r>
          </a:p>
          <a:p>
            <a:endParaRPr lang="nl-B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B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 zag ik?</a:t>
            </a:r>
          </a:p>
          <a:p>
            <a:r>
              <a:rPr lang="nl-B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 deed ik?</a:t>
            </a:r>
          </a:p>
          <a:p>
            <a:r>
              <a:rPr lang="nl-B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 dacht ik?</a:t>
            </a:r>
          </a:p>
          <a:p>
            <a:r>
              <a:rPr lang="nl-B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 voelde ik?</a:t>
            </a:r>
          </a:p>
          <a:p>
            <a:r>
              <a:rPr lang="nl-BE" dirty="0"/>
              <a:t>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27528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9147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53544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>
                <a:hlinkClick r:id="rId3"/>
              </a:rPr>
              <a:t>https://www.vernieuwenderwijs.nl/downloads/</a:t>
            </a:r>
            <a:r>
              <a:rPr lang="nl-BE" dirty="0"/>
              <a:t> 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18196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26432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3560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88936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Bron: </a:t>
            </a:r>
            <a:r>
              <a:rPr lang="nl-BE" dirty="0">
                <a:hlinkClick r:id="rId3"/>
              </a:rPr>
              <a:t>https://fr.islcollective.com/francais-fle-fiches-pedagogiques/grammaire/divers/jaime/je-naime-pas/33251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95220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57058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5840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>
                <a:hlinkClick r:id="rId3"/>
              </a:rPr>
              <a:t>https://www.youtube.com/watch?v=GAb_NhU7xD4&amp;feature=youtu.be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38495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>
                <a:hlinkClick r:id="rId3"/>
              </a:rPr>
              <a:t>https://www.youtube.com/watch?v=GAb_NhU7xD4&amp;feature=youtu.be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07507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200" dirty="0"/>
              <a:t>≈ leerstrategieën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23275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Bron: </a:t>
            </a:r>
          </a:p>
          <a:p>
            <a:r>
              <a:rPr lang="nl-BE" dirty="0">
                <a:hlinkClick r:id="rId3"/>
              </a:rPr>
              <a:t>https://lovetoteach87.com/2019/05/02/examples-of-dual-coding-in-the-classroom/</a:t>
            </a:r>
            <a:endParaRPr lang="nl-BE" dirty="0"/>
          </a:p>
          <a:p>
            <a:endParaRPr lang="nl-BE" dirty="0"/>
          </a:p>
          <a:p>
            <a:r>
              <a:rPr lang="nl-BE" dirty="0"/>
              <a:t>Inhoud en doelen centraal (niet het middel dominant is)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48240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54802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Olicav.com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43588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8873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71057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99199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>
                <a:hlinkClick r:id="rId3"/>
              </a:rPr>
              <a:t>https://lovetoteach87.com/2019/05/02/examples-of-dual-coding-in-the-classroom/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95647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Fase 4: </a:t>
            </a:r>
            <a:r>
              <a:rPr lang="nl-B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alternatieven </a:t>
            </a:r>
          </a:p>
          <a:p>
            <a:r>
              <a:rPr lang="nl-B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Welke alternatieven zie ik (oplossingen of manieren om gebruik te maken van mijn ontdekking)?</a:t>
            </a:r>
          </a:p>
          <a:p>
            <a:r>
              <a:rPr lang="nl-B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Welke voor- en nadelen hebben die?</a:t>
            </a:r>
          </a:p>
          <a:p>
            <a:r>
              <a:rPr lang="nl-B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 neem ik me nu voor, voor de volgende keer?</a:t>
            </a:r>
          </a:p>
          <a:p>
            <a:endParaRPr lang="nl-B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B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nl-BE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Fase 5:</a:t>
            </a:r>
            <a:r>
              <a:rPr lang="nl-B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uitproberen</a:t>
            </a:r>
          </a:p>
          <a:p>
            <a:r>
              <a:rPr lang="nl-B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 wil ik bereiken?</a:t>
            </a:r>
          </a:p>
          <a:p>
            <a:r>
              <a:rPr lang="nl-B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Waar wil ik op letten?</a:t>
            </a:r>
          </a:p>
          <a:p>
            <a:r>
              <a:rPr lang="nl-B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 wil ik uitproberen?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40782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9010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W1: presenteer multimediaal?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9785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W1: presenteer multimediaal?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62138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W1: presenteer multimediaal?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2916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W1: presenteer multimediaal?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5934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W1: presenteer multimediaal?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6747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W1: presenteer multimediaal?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4011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268C59-1140-2441-BDB0-515321BAFE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37DBC95-7750-2C4F-B818-CB4CBB6F69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211E46C-2AED-9A4D-9A72-12BC1253D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AF648-F7C9-124E-820A-EB398FA724CF}" type="datetimeFigureOut">
              <a:rPr lang="nl-BE" smtClean="0"/>
              <a:t>21/04/2023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5B43F35-66DA-5640-B14F-5C4D05B76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9165AF1-4753-AB44-81BF-3620F1DBF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259B7-7ECA-2F42-BBF1-5E26409D92A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31033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76F3B2-3333-6C4D-A517-6CE697873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9D49F6A-12DC-C74E-8808-87C1257285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F329371-846F-E848-A997-389843327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F5DC3B2-516C-5E4F-A09A-3A281A718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0DF51C9-4378-EE40-828A-8AF2513B0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1BCC69-71BA-4368-A8CB-CB923A3D90F3}" type="slidenum">
              <a:rPr lang="en-US" altLang="nl-BE" smtClean="0">
                <a:solidFill>
                  <a:srgbClr val="EE9900"/>
                </a:solidFill>
              </a:rPr>
              <a:pPr>
                <a:defRPr/>
              </a:pPr>
              <a:t>‹nr.›</a:t>
            </a:fld>
            <a:endParaRPr lang="en-US" altLang="nl-BE">
              <a:solidFill>
                <a:srgbClr val="EE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314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1641FB7-0A49-D349-9C62-AA7FA620CB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1C289A0-9945-8E46-8B1F-86A5E5728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A07B0EB-E8A3-FA43-B6A3-9CE18A4D3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A972973-1832-9644-A679-027CA07CF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F88A39D-74BB-2B42-9CCF-D9A88802C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16B1DE-F792-4BD2-99C7-895CF107585E}" type="slidenum">
              <a:rPr lang="en-US" altLang="nl-BE" smtClean="0">
                <a:solidFill>
                  <a:srgbClr val="EE9900"/>
                </a:solidFill>
              </a:rPr>
              <a:pPr>
                <a:defRPr/>
              </a:pPr>
              <a:t>‹nr.›</a:t>
            </a:fld>
            <a:endParaRPr lang="en-US" altLang="nl-BE">
              <a:solidFill>
                <a:srgbClr val="EE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082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6102000"/>
            <a:ext cx="9144000" cy="75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180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600201"/>
            <a:ext cx="8208912" cy="4277072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AHS - PBAOSO - PRAKTIJK 3.1 - Lessen in orde - 2013-2014 - Piet BUYSE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5F08B-08AE-4581-A5CB-D6D9DA0972F7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08912" cy="1143000"/>
          </a:xfrm>
        </p:spPr>
        <p:txBody>
          <a:bodyPr anchor="b" anchorCtr="0"/>
          <a:lstStyle>
            <a:lvl1pPr algn="l">
              <a:lnSpc>
                <a:spcPct val="90000"/>
              </a:lnSpc>
              <a:defRPr b="1">
                <a:solidFill>
                  <a:schemeClr val="accent4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pic>
        <p:nvPicPr>
          <p:cNvPr id="14" name="Afbeelding 13" descr="ARTEV_lo_wit_PPT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172400" y="6309326"/>
            <a:ext cx="476250" cy="2952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6102000"/>
            <a:ext cx="9144000" cy="75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180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AHS - PBAOSO - PRAKTIJK 3.1 - Lessen in orde - 2013-2014 - Piet BUYSE</a:t>
            </a: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5F08B-08AE-4581-A5CB-D6D9DA0972F7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08912" cy="1143000"/>
          </a:xfrm>
        </p:spPr>
        <p:txBody>
          <a:bodyPr anchor="b" anchorCtr="0"/>
          <a:lstStyle>
            <a:lvl1pPr algn="l">
              <a:lnSpc>
                <a:spcPct val="90000"/>
              </a:lnSpc>
              <a:defRPr b="1">
                <a:solidFill>
                  <a:schemeClr val="accent4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pic>
        <p:nvPicPr>
          <p:cNvPr id="9" name="Afbeelding 8" descr="ARTEV_lo_wit_PPT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172400" y="6309326"/>
            <a:ext cx="476250" cy="2952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6102000"/>
            <a:ext cx="9144000" cy="75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180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AHS - PBAOSO - PRAKTIJK 3.1 - Lessen in orde - 2013-2014 - Piet BUYSE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5F08B-08AE-4581-A5CB-D6D9DA0972F7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08912" cy="1143000"/>
          </a:xfrm>
        </p:spPr>
        <p:txBody>
          <a:bodyPr anchor="b" anchorCtr="0"/>
          <a:lstStyle>
            <a:lvl1pPr algn="l">
              <a:lnSpc>
                <a:spcPct val="90000"/>
              </a:lnSpc>
              <a:defRPr b="1">
                <a:solidFill>
                  <a:schemeClr val="accent4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pic>
        <p:nvPicPr>
          <p:cNvPr id="10" name="Afbeelding 9" descr="ARTEV_lo_wit_PPT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172400" y="6309326"/>
            <a:ext cx="476250" cy="2952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88BEF9-0823-3549-A5A0-BB3A1BA30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0366AA2-8858-D649-B5BB-0AF3C9C44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E4FECFC-EDF5-084A-B502-D02F0A315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41E79C1-5660-544A-8751-13C59797A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5032B32-CA2E-A042-92F0-3CC8391F6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27B02-0B55-448B-B8D9-2A846A3857C9}" type="slidenum">
              <a:rPr lang="en-US" altLang="nl-BE" smtClean="0">
                <a:solidFill>
                  <a:srgbClr val="EE9900"/>
                </a:solidFill>
              </a:rPr>
              <a:pPr>
                <a:defRPr/>
              </a:pPr>
              <a:t>‹nr.›</a:t>
            </a:fld>
            <a:endParaRPr lang="en-US" altLang="nl-BE">
              <a:solidFill>
                <a:srgbClr val="EE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209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E89AA2-02F8-B546-973C-5292B5799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2249AAE-9F35-E24D-BF36-9685B4E55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3C8611F-6411-AE47-B22C-E43222EDC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6C58633-709B-BE4E-B912-93EE0DEFB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EBD7A9-376F-9C47-8C06-7CFE3F567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232BAF-A57F-4D4F-BD3D-1E5D3D94AA23}" type="slidenum">
              <a:rPr lang="en-US" altLang="nl-BE" smtClean="0">
                <a:solidFill>
                  <a:srgbClr val="EE9900"/>
                </a:solidFill>
              </a:rPr>
              <a:pPr>
                <a:defRPr/>
              </a:pPr>
              <a:t>‹nr.›</a:t>
            </a:fld>
            <a:endParaRPr lang="en-US" altLang="nl-BE">
              <a:solidFill>
                <a:srgbClr val="EE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156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753927-0320-454B-832C-AC1C4F1C5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119FD4-80C3-CE4A-B962-D66749F2FE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7482C13-6340-3246-8470-7D2D42376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51EF43E-C46A-CA47-8EC1-190A38956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9027C6B-9079-C84B-9407-DC0FD6123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4560104-A125-734F-A6BA-1A6D646EA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D99927-E129-4E26-88E5-CBA35913BF16}" type="slidenum">
              <a:rPr lang="en-US" altLang="nl-BE" smtClean="0">
                <a:solidFill>
                  <a:srgbClr val="EE9900"/>
                </a:solidFill>
              </a:rPr>
              <a:pPr>
                <a:defRPr/>
              </a:pPr>
              <a:t>‹nr.›</a:t>
            </a:fld>
            <a:endParaRPr lang="en-US" altLang="nl-BE">
              <a:solidFill>
                <a:srgbClr val="EE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970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EF0BB8-673D-014A-B69A-619D8C1DD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D29F9F3-A548-704E-9712-67A7C0A44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5F68E74-F504-C54A-9109-2317B3F1B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C23EAEC-F895-424D-8D1D-B06378E619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869A1BF-3D7E-F448-AB81-9FECA4AD90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443E73F-5F52-6847-AA9C-A39557C2F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CD52A878-AF11-E642-B498-63AFD60D6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2BD65A6-8275-A447-AB71-85BE6C3A7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6AF51B-D85C-4AE2-B782-4E08B0F91A49}" type="slidenum">
              <a:rPr lang="en-US" altLang="nl-BE" smtClean="0">
                <a:solidFill>
                  <a:srgbClr val="EE9900"/>
                </a:solidFill>
              </a:rPr>
              <a:pPr>
                <a:defRPr/>
              </a:pPr>
              <a:t>‹nr.›</a:t>
            </a:fld>
            <a:endParaRPr lang="en-US" altLang="nl-BE">
              <a:solidFill>
                <a:srgbClr val="EE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377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30D79D-5FD0-D74A-AC6C-C0E9CCE05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77A2F5D-4DFA-5F43-AD7F-27BA409FD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233CCE0-8BCA-084E-863D-CAD67BD44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C71AA6F-6D08-2542-877E-48A9DDC22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EA8DBE-2398-4A4C-B8D8-75FD38EB392F}" type="slidenum">
              <a:rPr lang="en-US" altLang="nl-BE" smtClean="0">
                <a:solidFill>
                  <a:srgbClr val="EE9900"/>
                </a:solidFill>
              </a:rPr>
              <a:pPr>
                <a:defRPr/>
              </a:pPr>
              <a:t>‹nr.›</a:t>
            </a:fld>
            <a:endParaRPr lang="en-US" altLang="nl-BE">
              <a:solidFill>
                <a:srgbClr val="EE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499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DF7DB08E-4441-7043-9BCF-3B93C905F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AE70953-7617-594B-B5BA-43BE0D2A7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A836038-021C-C043-9139-BFDFA986F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2FA6B8-E04D-4F1E-B4C5-88E3EAF00809}" type="slidenum">
              <a:rPr lang="en-US" altLang="nl-BE" smtClean="0">
                <a:solidFill>
                  <a:srgbClr val="EE9900"/>
                </a:solidFill>
              </a:rPr>
              <a:pPr>
                <a:defRPr/>
              </a:pPr>
              <a:t>‹nr.›</a:t>
            </a:fld>
            <a:endParaRPr lang="en-US" altLang="nl-BE">
              <a:solidFill>
                <a:srgbClr val="EE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804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861506-BE06-C846-A05A-BE975359C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CDA4FC5-1E04-EA4C-8E9D-106040530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5F11E3C-C7CD-DD49-806A-E712F23723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3044188-E426-394B-A98C-82F9FDA62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0D8139-E50A-2840-8E77-539784134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05E1136-9BE5-3D49-A5F5-0F500FF7C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F0BF49-9C93-4C02-AD22-01A3FB869C62}" type="slidenum">
              <a:rPr lang="en-US" altLang="nl-BE" smtClean="0">
                <a:solidFill>
                  <a:srgbClr val="EE9900"/>
                </a:solidFill>
              </a:rPr>
              <a:pPr>
                <a:defRPr/>
              </a:pPr>
              <a:t>‹nr.›</a:t>
            </a:fld>
            <a:endParaRPr lang="en-US" altLang="nl-BE">
              <a:solidFill>
                <a:srgbClr val="EE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359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886B0C-9E4F-1F48-9DFC-7F09FFC95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521275F-6191-674F-A884-477EE230EB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CB1BB5E-9D5F-FA49-9285-776D611C24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8569AE4-EC1B-8E42-A065-DFC8B1E5B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BC96816-3ACE-B345-8232-D13E193A9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AAB61E3-F177-224F-BACB-820D40A2D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1B868-79CE-4A72-B62C-152146218B1B}" type="slidenum">
              <a:rPr lang="en-US" altLang="nl-BE" smtClean="0">
                <a:solidFill>
                  <a:srgbClr val="EE9900"/>
                </a:solidFill>
              </a:rPr>
              <a:pPr>
                <a:defRPr/>
              </a:pPr>
              <a:t>‹nr.›</a:t>
            </a:fld>
            <a:endParaRPr lang="en-US" altLang="nl-BE">
              <a:solidFill>
                <a:srgbClr val="EE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611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9BA3419-2FAE-F344-B8EF-658BA96FE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A91C26C-7E71-2244-888A-32775923A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 dirty="0"/>
              <a:t>Tekststijl van het model bewerken
Tweede niveau
Derde niveau
Vierde niveau
Vijfde niveau</a:t>
            </a:r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4A08E7-E03C-F14C-A20E-58901896D6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E1F9C67-8C65-F849-BEE7-003D7A23CF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/>
              <a:t>AHS - PBAOSO - PRAKTIJK 3.1 - Lessen in orde - 2013-2014 - Piet BUYSE</a:t>
            </a: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B21B1-ACEB-2D42-89D7-CF09CEBC67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5F08B-08AE-4581-A5CB-D6D9DA0972F7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335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50" r:id="rId12"/>
    <p:sldLayoutId id="2147483654" r:id="rId13"/>
    <p:sldLayoutId id="2147483658" r:id="rId1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accent2">
              <a:lumMod val="75000"/>
            </a:schemeClr>
          </a:solidFill>
          <a:latin typeface="Avenir Next Medium" panose="020B0503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venir Roman" panose="02000503020000020003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liese@klaskit.com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liese21/dualcodin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lefrancaisillustre.com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Ab_NhU7xD4&amp;feature=youtu.be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44&amp;v=15GySyrXDo4&amp;feature=emb_logo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if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icons8.com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henounproject.com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licav.com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mailto:liese@klaskit.com" TargetMode="Externa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arteveldehogeschool.be/pronet/pronet-quickscan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lefrancaisillustre.com/" TargetMode="External"/><Relationship Id="rId4" Type="http://schemas.openxmlformats.org/officeDocument/2006/relationships/hyperlink" Target="https://www.olicav.com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44F3D6F-527C-C142-9B34-3A74708B054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307" y="-114832"/>
            <a:ext cx="3951385" cy="40230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EC0C73-7A35-164C-AEA4-8AB12E75F7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847167"/>
            <a:ext cx="7543800" cy="2387600"/>
          </a:xfrm>
        </p:spPr>
        <p:txBody>
          <a:bodyPr>
            <a:normAutofit/>
          </a:bodyPr>
          <a:lstStyle/>
          <a:p>
            <a:br>
              <a:rPr lang="nl-NL" altLang="nl-BE" sz="4000" b="1" dirty="0">
                <a:solidFill>
                  <a:srgbClr val="7A1B5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altLang="nl-BE" sz="4400" b="1" dirty="0">
                <a:solidFill>
                  <a:srgbClr val="7A1B5A"/>
                </a:solidFill>
                <a:latin typeface="Avenir Book" panose="02000503020000020003" pitchFamily="2" charset="0"/>
                <a:cs typeface="Calibri" panose="020F0502020204030204" pitchFamily="34" charset="0"/>
              </a:rPr>
              <a:t>TRAP 2: intervisie &amp; coaching</a:t>
            </a:r>
            <a:br>
              <a:rPr lang="nl-NL" altLang="nl-BE" sz="4800" dirty="0">
                <a:solidFill>
                  <a:srgbClr val="7A1B5A"/>
                </a:solidFill>
                <a:latin typeface="Avenir Next Condensed" panose="020B0506020202020204" pitchFamily="34" charset="0"/>
                <a:cs typeface="Calibri" panose="020F0502020204030204" pitchFamily="34" charset="0"/>
              </a:rPr>
            </a:br>
            <a:r>
              <a:rPr lang="nl-NL" altLang="nl-BE" sz="3600" dirty="0">
                <a:solidFill>
                  <a:srgbClr val="7A1B5A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Dual </a:t>
            </a:r>
            <a:r>
              <a:rPr lang="nl-NL" altLang="nl-BE" sz="3600" dirty="0" err="1">
                <a:solidFill>
                  <a:srgbClr val="7A1B5A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coding</a:t>
            </a:r>
            <a:endParaRPr lang="en-US" sz="3600" dirty="0">
              <a:solidFill>
                <a:srgbClr val="7A1B5A"/>
              </a:solidFill>
              <a:latin typeface="Avenir Next" panose="020B0503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ACC327-FC56-394C-92EC-0B01C3D1E9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2999" y="5248177"/>
            <a:ext cx="6858000" cy="1655762"/>
          </a:xfrm>
        </p:spPr>
        <p:txBody>
          <a:bodyPr/>
          <a:lstStyle/>
          <a:p>
            <a:r>
              <a:rPr lang="nl-NL" b="1" dirty="0">
                <a:solidFill>
                  <a:schemeClr val="tx2">
                    <a:lumMod val="75000"/>
                  </a:schemeClr>
                </a:solidFill>
                <a:latin typeface="Avenir Roman" panose="02000503020000020003" pitchFamily="2" charset="0"/>
              </a:rPr>
              <a:t>Liese Missinne</a:t>
            </a:r>
          </a:p>
          <a:p>
            <a:r>
              <a:rPr lang="nl-NL" b="1" dirty="0">
                <a:solidFill>
                  <a:schemeClr val="tx2">
                    <a:lumMod val="75000"/>
                  </a:schemeClr>
                </a:solidFill>
                <a:hlinkClick r:id="rId4"/>
              </a:rPr>
              <a:t>liese@klaskit.com</a:t>
            </a:r>
            <a:r>
              <a:rPr lang="nl-NL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nl-NL" b="1" dirty="0">
              <a:solidFill>
                <a:schemeClr val="tx2">
                  <a:lumMod val="75000"/>
                </a:schemeClr>
              </a:solidFill>
              <a:latin typeface="Avenir Roman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174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793C6E-482E-D24C-A97C-C1D54F3A7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Wie geeft of maakt …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D399432-F23C-0740-B9CB-FA2630A7E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nl-NL" sz="3600" dirty="0">
                <a:solidFill>
                  <a:srgbClr val="D631A0"/>
                </a:solidFill>
              </a:rPr>
              <a:t>(digitaal) leermateriaal </a:t>
            </a:r>
            <a:r>
              <a:rPr lang="nl-NL" sz="3600" dirty="0"/>
              <a:t>(bv. </a:t>
            </a:r>
            <a:r>
              <a:rPr lang="nl-NL" sz="3600" dirty="0" err="1"/>
              <a:t>leerpad</a:t>
            </a:r>
            <a:r>
              <a:rPr lang="nl-NL" sz="3600" dirty="0"/>
              <a:t>, werkblaadjes, cursus …)? </a:t>
            </a:r>
          </a:p>
        </p:txBody>
      </p:sp>
    </p:spTree>
    <p:extLst>
      <p:ext uri="{BB962C8B-B14F-4D97-AF65-F5344CB8AC3E}">
        <p14:creationId xmlns:p14="http://schemas.microsoft.com/office/powerpoint/2010/main" val="1221312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793C6E-482E-D24C-A97C-C1D54F3A7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Wie geeft of maakt …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D399432-F23C-0740-B9CB-FA2630A7E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nl-NL" sz="3600" dirty="0">
                <a:solidFill>
                  <a:srgbClr val="D631A0"/>
                </a:solidFill>
              </a:rPr>
              <a:t>hybride</a:t>
            </a:r>
            <a:r>
              <a:rPr lang="nl-NL" sz="3600" dirty="0"/>
              <a:t> les (contact + online)? </a:t>
            </a:r>
          </a:p>
        </p:txBody>
      </p:sp>
    </p:spTree>
    <p:extLst>
      <p:ext uri="{BB962C8B-B14F-4D97-AF65-F5344CB8AC3E}">
        <p14:creationId xmlns:p14="http://schemas.microsoft.com/office/powerpoint/2010/main" val="4101132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793C6E-482E-D24C-A97C-C1D54F3A7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Wie geeft of maakt …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D399432-F23C-0740-B9CB-FA2630A7E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nl-NL" sz="3600" dirty="0"/>
              <a:t>les met </a:t>
            </a:r>
            <a:r>
              <a:rPr lang="nl-NL" sz="3600" dirty="0">
                <a:solidFill>
                  <a:srgbClr val="D631A0"/>
                </a:solidFill>
              </a:rPr>
              <a:t>PowerPoint</a:t>
            </a:r>
            <a:r>
              <a:rPr lang="nl-NL" sz="3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74431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793C6E-482E-D24C-A97C-C1D54F3A7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Wie geeft of maakt …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D399432-F23C-0740-B9CB-FA2630A7E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nl-NL" sz="3600" dirty="0"/>
              <a:t>les met </a:t>
            </a:r>
            <a:r>
              <a:rPr lang="nl-NL" sz="3600" dirty="0">
                <a:solidFill>
                  <a:srgbClr val="D631A0"/>
                </a:solidFill>
              </a:rPr>
              <a:t>bordschema</a:t>
            </a:r>
            <a:r>
              <a:rPr lang="nl-NL" sz="3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33001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793C6E-482E-D24C-A97C-C1D54F3A7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Wie laat …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D399432-F23C-0740-B9CB-FA2630A7E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nl-NL" sz="3600" dirty="0"/>
              <a:t>zijn leerlingen </a:t>
            </a:r>
            <a:r>
              <a:rPr lang="nl-NL" sz="3600" dirty="0">
                <a:solidFill>
                  <a:srgbClr val="D631A0"/>
                </a:solidFill>
              </a:rPr>
              <a:t>studeren</a:t>
            </a:r>
            <a:r>
              <a:rPr lang="nl-NL" sz="3600" dirty="0"/>
              <a:t> m.b.v.</a:t>
            </a:r>
            <a:r>
              <a:rPr lang="nl-NL" sz="3600" dirty="0">
                <a:solidFill>
                  <a:srgbClr val="D631A0"/>
                </a:solidFill>
              </a:rPr>
              <a:t> </a:t>
            </a:r>
            <a:br>
              <a:rPr lang="nl-NL" sz="3600" dirty="0">
                <a:solidFill>
                  <a:srgbClr val="D631A0"/>
                </a:solidFill>
              </a:rPr>
            </a:br>
            <a:r>
              <a:rPr lang="nl-NL" sz="3600" dirty="0"/>
              <a:t>woord en</a:t>
            </a:r>
            <a:r>
              <a:rPr lang="nl-NL" sz="3600" dirty="0">
                <a:solidFill>
                  <a:srgbClr val="D631A0"/>
                </a:solidFill>
              </a:rPr>
              <a:t> beeld</a:t>
            </a:r>
            <a:r>
              <a:rPr lang="nl-NL" sz="3600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7839996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793C6E-482E-D24C-A97C-C1D54F3A7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Wie heeft …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D399432-F23C-0740-B9CB-FA2630A7E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nl-NL" sz="3600" dirty="0" err="1"/>
              <a:t>dual</a:t>
            </a:r>
            <a:r>
              <a:rPr lang="nl-NL" sz="3600" dirty="0"/>
              <a:t> </a:t>
            </a:r>
            <a:r>
              <a:rPr lang="nl-NL" sz="3600" dirty="0" err="1"/>
              <a:t>coding</a:t>
            </a:r>
            <a:r>
              <a:rPr lang="nl-NL" sz="3600" dirty="0"/>
              <a:t> al bewust </a:t>
            </a:r>
            <a:r>
              <a:rPr lang="nl-NL" sz="3600" dirty="0">
                <a:solidFill>
                  <a:srgbClr val="D631A0"/>
                </a:solidFill>
              </a:rPr>
              <a:t>toegepast</a:t>
            </a:r>
            <a:r>
              <a:rPr lang="nl-NL" sz="3600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508564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793C6E-482E-D24C-A97C-C1D54F3A7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Wie heeft …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D399432-F23C-0740-B9CB-FA2630A7E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nl-NL" sz="3600" dirty="0"/>
              <a:t>nog </a:t>
            </a:r>
            <a:r>
              <a:rPr lang="nl-NL" sz="3600" dirty="0">
                <a:solidFill>
                  <a:srgbClr val="D631A0"/>
                </a:solidFill>
              </a:rPr>
              <a:t>geen tijd en ruimte </a:t>
            </a:r>
            <a:r>
              <a:rPr lang="nl-NL" sz="3600" dirty="0"/>
              <a:t>gehad om </a:t>
            </a:r>
            <a:r>
              <a:rPr lang="nl-NL" sz="3600" dirty="0" err="1"/>
              <a:t>dual</a:t>
            </a:r>
            <a:r>
              <a:rPr lang="nl-NL" sz="3600" dirty="0"/>
              <a:t> </a:t>
            </a:r>
            <a:r>
              <a:rPr lang="nl-NL" sz="3600" dirty="0" err="1"/>
              <a:t>coding</a:t>
            </a:r>
            <a:r>
              <a:rPr lang="nl-NL" sz="3600" dirty="0"/>
              <a:t> toe te passen? </a:t>
            </a:r>
          </a:p>
        </p:txBody>
      </p:sp>
    </p:spTree>
    <p:extLst>
      <p:ext uri="{BB962C8B-B14F-4D97-AF65-F5344CB8AC3E}">
        <p14:creationId xmlns:p14="http://schemas.microsoft.com/office/powerpoint/2010/main" val="2477086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D330FA-B209-2643-B3C9-5F2769B7C9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Hoe kan ik jullie motiveren om dit effectief toe te passen?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AAB67DC-0213-3546-85A7-C784E03BDC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Bv. Herinneringsmailtje? </a:t>
            </a:r>
          </a:p>
          <a:p>
            <a:r>
              <a:rPr lang="nl-NL" dirty="0"/>
              <a:t>Hulp? Coaching? </a:t>
            </a:r>
          </a:p>
          <a:p>
            <a:r>
              <a:rPr lang="nl-NL" dirty="0"/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226387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A081FF-EBC8-924E-A0C1-F5569D82C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dirty="0">
                <a:solidFill>
                  <a:srgbClr val="7A1B5A"/>
                </a:solidFill>
              </a:rPr>
              <a:t>Deel 1: denken &amp; uitwisselen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DF4F340-F3E7-C642-AA2A-EC1181B242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sz="2400" dirty="0">
                <a:latin typeface="Avenir Book" panose="02000503020000020003" pitchFamily="2" charset="0"/>
              </a:rPr>
              <a:t>Komen tot</a:t>
            </a:r>
            <a:r>
              <a:rPr lang="nl-BE" sz="2400" b="1" dirty="0">
                <a:latin typeface="Avenir Book" panose="02000503020000020003" pitchFamily="2" charset="0"/>
              </a:rPr>
              <a:t> oplossingen, tips, nieuwe ideeën, …</a:t>
            </a:r>
            <a:r>
              <a:rPr lang="nl-BE" sz="2400" dirty="0"/>
              <a:t> 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55049144-34FC-2441-AEF5-0D1D6A1DF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" y="5525942"/>
            <a:ext cx="1026668" cy="98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467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A41AA1-B137-DA44-97C8-1F0B92A9D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b="1" dirty="0">
                <a:solidFill>
                  <a:schemeClr val="accent1"/>
                </a:solidFill>
                <a:latin typeface="Avenir Book" panose="02000503020000020003" pitchFamily="2" charset="0"/>
                <a:ea typeface="+mn-ea"/>
                <a:cs typeface="+mn-cs"/>
              </a:rPr>
              <a:t>DEEL 1: Actie(plan) &amp; vragen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E768E74-A208-8B42-B521-6F9B8A35D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400" b="1" dirty="0"/>
              <a:t>Dual </a:t>
            </a:r>
            <a:r>
              <a:rPr lang="nl-NL" sz="2400" b="1" dirty="0" err="1"/>
              <a:t>coding</a:t>
            </a:r>
            <a:r>
              <a:rPr lang="nl-NL" sz="2400" b="1" dirty="0"/>
              <a:t> nog niet toegepast? </a:t>
            </a:r>
            <a:br>
              <a:rPr lang="nl-NL" sz="2400" dirty="0"/>
            </a:br>
            <a:br>
              <a:rPr lang="nl-NL" sz="2400" dirty="0"/>
            </a:br>
            <a:r>
              <a:rPr lang="nl-NL" sz="2400" dirty="0">
                <a:sym typeface="Wingdings" pitchFamily="2" charset="2"/>
              </a:rPr>
              <a:t> Maak nu je actieplanning op pag.87-89</a:t>
            </a:r>
          </a:p>
          <a:p>
            <a:endParaRPr lang="nl-NL" sz="2400" dirty="0">
              <a:sym typeface="Wingdings" pitchFamily="2" charset="2"/>
            </a:endParaRPr>
          </a:p>
          <a:p>
            <a:endParaRPr lang="nl-NL" sz="2400" dirty="0">
              <a:sym typeface="Wingdings" pitchFamily="2" charset="2"/>
            </a:endParaRPr>
          </a:p>
          <a:p>
            <a:r>
              <a:rPr lang="nl-NL" sz="2400" b="1" dirty="0">
                <a:sym typeface="Wingdings" pitchFamily="2" charset="2"/>
              </a:rPr>
              <a:t>Dual </a:t>
            </a:r>
            <a:r>
              <a:rPr lang="nl-NL" sz="2400" b="1" dirty="0" err="1">
                <a:sym typeface="Wingdings" pitchFamily="2" charset="2"/>
              </a:rPr>
              <a:t>coding</a:t>
            </a:r>
            <a:r>
              <a:rPr lang="nl-NL" sz="2400" b="1" dirty="0">
                <a:sym typeface="Wingdings" pitchFamily="2" charset="2"/>
              </a:rPr>
              <a:t> reeds toegepast? </a:t>
            </a:r>
          </a:p>
          <a:p>
            <a:endParaRPr lang="nl-NL" sz="2400" dirty="0">
              <a:sym typeface="Wingdings" pitchFamily="2" charset="2"/>
            </a:endParaRPr>
          </a:p>
          <a:p>
            <a:pPr marL="0" indent="0">
              <a:buNone/>
            </a:pPr>
            <a:r>
              <a:rPr lang="nl-NL" sz="2400" dirty="0">
                <a:sym typeface="Wingdings" pitchFamily="2" charset="2"/>
              </a:rPr>
              <a:t>   Beschrijf je concrete klassituatie pag.94-96</a:t>
            </a:r>
          </a:p>
          <a:p>
            <a:endParaRPr lang="nl-NL" dirty="0">
              <a:sym typeface="Wingdings" pitchFamily="2" charset="2"/>
            </a:endParaRPr>
          </a:p>
          <a:p>
            <a:endParaRPr lang="nl-NL" dirty="0">
              <a:sym typeface="Wingdings" pitchFamily="2" charset="2"/>
            </a:endParaRPr>
          </a:p>
        </p:txBody>
      </p:sp>
      <p:pic>
        <p:nvPicPr>
          <p:cNvPr id="4" name="Afbeelding 3" descr="Afbeelding met object, klok, vasthouden, foto&#10;&#10;Automatisch gegenereerde beschrijving">
            <a:extLst>
              <a:ext uri="{FF2B5EF4-FFF2-40B4-BE49-F238E27FC236}">
                <a16:creationId xmlns:a16="http://schemas.microsoft.com/office/drawing/2014/main" id="{C34EC555-2F03-364B-A269-412E56257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846" y="0"/>
            <a:ext cx="1848154" cy="1690689"/>
          </a:xfrm>
          <a:prstGeom prst="rect">
            <a:avLst/>
          </a:prstGeom>
        </p:spPr>
      </p:pic>
      <p:sp>
        <p:nvSpPr>
          <p:cNvPr id="6" name="Isosceles Triangle 11">
            <a:extLst>
              <a:ext uri="{FF2B5EF4-FFF2-40B4-BE49-F238E27FC236}">
                <a16:creationId xmlns:a16="http://schemas.microsoft.com/office/drawing/2014/main" id="{6278A2F9-5C56-7841-800A-1FE0E7E08E51}"/>
              </a:ext>
            </a:extLst>
          </p:cNvPr>
          <p:cNvSpPr/>
          <p:nvPr/>
        </p:nvSpPr>
        <p:spPr>
          <a:xfrm>
            <a:off x="6689406" y="5148504"/>
            <a:ext cx="2232248" cy="1548172"/>
          </a:xfrm>
          <a:prstGeom prst="triangle">
            <a:avLst>
              <a:gd name="adj" fmla="val 50000"/>
            </a:avLst>
          </a:prstGeom>
          <a:solidFill>
            <a:srgbClr val="993300"/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Isosceles Triangle 10">
            <a:extLst>
              <a:ext uri="{FF2B5EF4-FFF2-40B4-BE49-F238E27FC236}">
                <a16:creationId xmlns:a16="http://schemas.microsoft.com/office/drawing/2014/main" id="{3F1572F0-829D-8D47-A7E1-7AE24A29B769}"/>
              </a:ext>
            </a:extLst>
          </p:cNvPr>
          <p:cNvSpPr/>
          <p:nvPr/>
        </p:nvSpPr>
        <p:spPr>
          <a:xfrm flipV="1">
            <a:off x="6689406" y="3564328"/>
            <a:ext cx="2232248" cy="1548172"/>
          </a:xfrm>
          <a:prstGeom prst="triangle">
            <a:avLst>
              <a:gd name="adj" fmla="val 50000"/>
            </a:avLst>
          </a:prstGeom>
          <a:solidFill>
            <a:srgbClr val="993300"/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entagon 7">
            <a:extLst>
              <a:ext uri="{FF2B5EF4-FFF2-40B4-BE49-F238E27FC236}">
                <a16:creationId xmlns:a16="http://schemas.microsoft.com/office/drawing/2014/main" id="{0A21DB50-310E-404B-BD0E-4337FC132947}"/>
              </a:ext>
            </a:extLst>
          </p:cNvPr>
          <p:cNvSpPr/>
          <p:nvPr/>
        </p:nvSpPr>
        <p:spPr>
          <a:xfrm rot="16200000">
            <a:off x="7013442" y="5886586"/>
            <a:ext cx="1584176" cy="108012"/>
          </a:xfrm>
          <a:prstGeom prst="homePlate">
            <a:avLst/>
          </a:prstGeom>
          <a:solidFill>
            <a:srgbClr val="993300"/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lowchart: Collate 3">
            <a:extLst>
              <a:ext uri="{FF2B5EF4-FFF2-40B4-BE49-F238E27FC236}">
                <a16:creationId xmlns:a16="http://schemas.microsoft.com/office/drawing/2014/main" id="{7B3CA1D4-5466-AE4B-B8D2-677CDAE4E605}"/>
              </a:ext>
            </a:extLst>
          </p:cNvPr>
          <p:cNvSpPr/>
          <p:nvPr/>
        </p:nvSpPr>
        <p:spPr>
          <a:xfrm>
            <a:off x="6635400" y="3528324"/>
            <a:ext cx="2340260" cy="3204356"/>
          </a:xfrm>
          <a:prstGeom prst="flowChartCollate">
            <a:avLst/>
          </a:prstGeom>
          <a:noFill/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C7F91D7E-BCE2-8141-A5FF-DBF93A0CB4FA}"/>
              </a:ext>
            </a:extLst>
          </p:cNvPr>
          <p:cNvSpPr txBox="1"/>
          <p:nvPr/>
        </p:nvSpPr>
        <p:spPr>
          <a:xfrm>
            <a:off x="7173435" y="3744348"/>
            <a:ext cx="1264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10 </a:t>
            </a:r>
            <a:r>
              <a:rPr lang="en-GB" dirty="0" err="1"/>
              <a:t>minuten</a:t>
            </a:r>
            <a:endParaRPr lang="en-GB" dirty="0"/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E7839CD8-941C-4940-A799-AFCD93965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9096" y="5922590"/>
            <a:ext cx="158088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4800" dirty="0" err="1"/>
              <a:t>Einde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44071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6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6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oliver caviglioli on Twitter: &quot;Mr Dual Coding, aka Allan Paivio was also a  Dual Pro: academic and Mr Canada 1948 body building champ.… &quot;">
            <a:extLst>
              <a:ext uri="{FF2B5EF4-FFF2-40B4-BE49-F238E27FC236}">
                <a16:creationId xmlns:a16="http://schemas.microsoft.com/office/drawing/2014/main" id="{3AA60028-1843-7040-A0A5-7BA315366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2" y="1147177"/>
            <a:ext cx="870267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1945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A41AA1-B137-DA44-97C8-1F0B92A9D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D631A0"/>
                </a:solidFill>
              </a:rPr>
              <a:t>DEEL 1: Actie(plan) &amp; vragen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E768E74-A208-8B42-B521-6F9B8A35D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400" b="1" dirty="0"/>
              <a:t>Om beurt: </a:t>
            </a:r>
            <a:br>
              <a:rPr lang="nl-NL" sz="2400" b="1" dirty="0"/>
            </a:br>
            <a:r>
              <a:rPr lang="nl-NL" sz="2400" b="1" dirty="0"/>
              <a:t> </a:t>
            </a:r>
            <a:br>
              <a:rPr lang="nl-NL" sz="2400" dirty="0"/>
            </a:br>
            <a:r>
              <a:rPr lang="nl-NL" sz="2400" dirty="0">
                <a:sym typeface="Wingdings" pitchFamily="2" charset="2"/>
              </a:rPr>
              <a:t> Actieplan: wat wil je toepassen? Welke vragen heb je nog? </a:t>
            </a:r>
          </a:p>
          <a:p>
            <a:endParaRPr lang="nl-NL" sz="2400" dirty="0">
              <a:sym typeface="Wingdings" pitchFamily="2" charset="2"/>
            </a:endParaRPr>
          </a:p>
          <a:p>
            <a:pPr marL="0" indent="0">
              <a:buNone/>
            </a:pPr>
            <a:r>
              <a:rPr lang="nl-NL" sz="2400" dirty="0">
                <a:sym typeface="Wingdings" pitchFamily="2" charset="2"/>
              </a:rPr>
              <a:t>OF </a:t>
            </a:r>
          </a:p>
          <a:p>
            <a:endParaRPr lang="nl-NL" sz="2400" dirty="0">
              <a:sym typeface="Wingdings" pitchFamily="2" charset="2"/>
            </a:endParaRPr>
          </a:p>
          <a:p>
            <a:r>
              <a:rPr lang="nl-NL" sz="2400" dirty="0">
                <a:sym typeface="Wingdings" pitchFamily="2" charset="2"/>
              </a:rPr>
              <a:t> Concrete klassituatie: wat toegepast? Welke vragen heb je nog? </a:t>
            </a:r>
          </a:p>
          <a:p>
            <a:endParaRPr lang="nl-NL" dirty="0">
              <a:sym typeface="Wingdings" pitchFamily="2" charset="2"/>
            </a:endParaRPr>
          </a:p>
          <a:p>
            <a:endParaRPr lang="nl-NL" dirty="0">
              <a:sym typeface="Wingdings" pitchFamily="2" charset="2"/>
            </a:endParaRPr>
          </a:p>
        </p:txBody>
      </p:sp>
      <p:pic>
        <p:nvPicPr>
          <p:cNvPr id="4" name="Afbeelding 3" descr="Afbeelding met object, klok, vasthouden, foto&#10;&#10;Automatisch gegenereerde beschrijving">
            <a:extLst>
              <a:ext uri="{FF2B5EF4-FFF2-40B4-BE49-F238E27FC236}">
                <a16:creationId xmlns:a16="http://schemas.microsoft.com/office/drawing/2014/main" id="{C34EC555-2F03-364B-A269-412E56257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846" y="0"/>
            <a:ext cx="1848154" cy="169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411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A5788D82-B20B-714B-930C-3A7FD0059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39" y="492963"/>
            <a:ext cx="7924077" cy="4209666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F75E6BB8-7F07-9446-9D80-153E25DB843B}"/>
              </a:ext>
            </a:extLst>
          </p:cNvPr>
          <p:cNvSpPr txBox="1"/>
          <p:nvPr/>
        </p:nvSpPr>
        <p:spPr>
          <a:xfrm>
            <a:off x="1740682" y="5192160"/>
            <a:ext cx="63194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>
                <a:solidFill>
                  <a:srgbClr val="7A1B5A"/>
                </a:solidFill>
                <a:latin typeface="Avenir Roman" panose="02000503020000020003" pitchFamily="2" charset="0"/>
              </a:rPr>
              <a:t>Noteer tussendoor wat je voor jezelf wilt meenemen (pag.77)</a:t>
            </a:r>
          </a:p>
        </p:txBody>
      </p:sp>
      <p:sp>
        <p:nvSpPr>
          <p:cNvPr id="8" name="Pijl links 7">
            <a:extLst>
              <a:ext uri="{FF2B5EF4-FFF2-40B4-BE49-F238E27FC236}">
                <a16:creationId xmlns:a16="http://schemas.microsoft.com/office/drawing/2014/main" id="{17530F3C-3839-8A41-B404-85BDBD514974}"/>
              </a:ext>
            </a:extLst>
          </p:cNvPr>
          <p:cNvSpPr/>
          <p:nvPr/>
        </p:nvSpPr>
        <p:spPr>
          <a:xfrm>
            <a:off x="364381" y="5192160"/>
            <a:ext cx="1167493" cy="649357"/>
          </a:xfrm>
          <a:prstGeom prst="rightArrow">
            <a:avLst/>
          </a:prstGeom>
          <a:solidFill>
            <a:srgbClr val="7A1B5A"/>
          </a:solidFill>
          <a:ln>
            <a:solidFill>
              <a:srgbClr val="7A1B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530059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DE1FB7-4B4C-1B4F-9373-E26C0F3643C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nl-BE" dirty="0">
                <a:highlight>
                  <a:srgbClr val="FFFF00"/>
                </a:highlight>
              </a:rPr>
              <a:t>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6FA3C5A-8C7A-7144-B5BA-4DFA4EF9F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329" y="116251"/>
            <a:ext cx="3600000" cy="20867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1910C42-E199-CF4F-A1D7-66E064E5F9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329" y="2386448"/>
            <a:ext cx="3600000" cy="20867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32DFB38-9818-A94A-93A9-9BBF16B2D2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329" y="4651669"/>
            <a:ext cx="3600000" cy="20867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3144A31-BB9A-5749-943A-604C54B336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52" y="4651669"/>
            <a:ext cx="3600000" cy="2084211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CF354C07-B7A9-EF42-B9E5-3D72D6C1FC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90" y="2383959"/>
            <a:ext cx="3600000" cy="2084211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CB29C326-4F6A-1045-9EA3-ADB6804E42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90" y="116251"/>
            <a:ext cx="3600000" cy="2084211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2093529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A081FF-EBC8-924E-A0C1-F5569D82C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dirty="0">
                <a:solidFill>
                  <a:srgbClr val="7A1B5A"/>
                </a:solidFill>
              </a:rPr>
              <a:t>Deel 2: concluderen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DF4F340-F3E7-C642-AA2A-EC1181B242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sz="2400" dirty="0"/>
              <a:t>Padlet 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55049144-34FC-2441-AEF5-0D1D6A1DF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" y="5525942"/>
            <a:ext cx="1026668" cy="98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018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1FA1C0-1815-1241-B95C-4714639C9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7A1B5A"/>
                </a:solidFill>
              </a:rPr>
              <a:t>Welke tips, ideeën, praktijken leerde je van elkaar? </a:t>
            </a:r>
          </a:p>
        </p:txBody>
      </p:sp>
    </p:spTree>
    <p:extLst>
      <p:ext uri="{BB962C8B-B14F-4D97-AF65-F5344CB8AC3E}">
        <p14:creationId xmlns:p14="http://schemas.microsoft.com/office/powerpoint/2010/main" val="42762965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F4502F8C-2B53-6843-811F-280F483D9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538" y="973826"/>
            <a:ext cx="8290063" cy="5413722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à"/>
            </a:pPr>
            <a:r>
              <a:rPr lang="nl-BE" sz="2800" dirty="0"/>
              <a:t>Ga naar </a:t>
            </a:r>
            <a:r>
              <a:rPr lang="nl-BE" sz="2800" dirty="0">
                <a:hlinkClick r:id="rId3"/>
              </a:rPr>
              <a:t>https://padlet.com/liese21/dualcoding</a:t>
            </a:r>
            <a:r>
              <a:rPr lang="nl-BE" sz="2800" dirty="0"/>
              <a:t> en post een nieuw inzicht, idee, tip, … </a:t>
            </a:r>
            <a:br>
              <a:rPr lang="nl-BE" sz="2800" dirty="0"/>
            </a:br>
            <a:br>
              <a:rPr lang="nl-BE" sz="2800" dirty="0"/>
            </a:br>
            <a:endParaRPr lang="nl-BE" sz="2800" dirty="0"/>
          </a:p>
          <a:p>
            <a:pPr>
              <a:buFont typeface="Wingdings" pitchFamily="2" charset="2"/>
              <a:buChar char="à"/>
            </a:pPr>
            <a:endParaRPr lang="nl-BE" sz="2800" dirty="0"/>
          </a:p>
          <a:p>
            <a:pPr>
              <a:buFont typeface="Wingdings" pitchFamily="2" charset="2"/>
              <a:buChar char="à"/>
            </a:pPr>
            <a:endParaRPr lang="nl-BE" sz="2800" dirty="0"/>
          </a:p>
          <a:p>
            <a:pPr>
              <a:buFont typeface="Wingdings" pitchFamily="2" charset="2"/>
              <a:buChar char="à"/>
            </a:pPr>
            <a:endParaRPr lang="nl-BE" sz="2800" dirty="0"/>
          </a:p>
          <a:p>
            <a:pPr>
              <a:buFont typeface="Wingdings" pitchFamily="2" charset="2"/>
              <a:buChar char="à"/>
            </a:pPr>
            <a:endParaRPr lang="nl-BE" sz="2800" dirty="0"/>
          </a:p>
          <a:p>
            <a:pPr>
              <a:buFont typeface="Wingdings" pitchFamily="2" charset="2"/>
              <a:buChar char="à"/>
            </a:pPr>
            <a:endParaRPr lang="nl-BE" sz="2800" dirty="0"/>
          </a:p>
          <a:p>
            <a:pPr>
              <a:buFont typeface="Wingdings" pitchFamily="2" charset="2"/>
              <a:buChar char="à"/>
            </a:pPr>
            <a:endParaRPr lang="nl-BE" sz="2800" dirty="0"/>
          </a:p>
          <a:p>
            <a:pPr>
              <a:buFont typeface="Wingdings" pitchFamily="2" charset="2"/>
              <a:buChar char="à"/>
            </a:pPr>
            <a:endParaRPr lang="nl-BE" sz="2800" dirty="0"/>
          </a:p>
          <a:p>
            <a:pPr>
              <a:buFont typeface="Wingdings" pitchFamily="2" charset="2"/>
              <a:buChar char="à"/>
            </a:pPr>
            <a:r>
              <a:rPr lang="nl-BE" sz="2800" dirty="0"/>
              <a:t>We bouwen hierop verder in TRAP 3 !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AEC36D5-4BC8-0A4B-B025-2D021863C5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9127"/>
            <a:ext cx="9144000" cy="2736850"/>
          </a:xfrm>
          <a:prstGeom prst="rect">
            <a:avLst/>
          </a:prstGeom>
        </p:spPr>
      </p:pic>
      <p:sp>
        <p:nvSpPr>
          <p:cNvPr id="8" name="Pijl omlaag 7">
            <a:extLst>
              <a:ext uri="{FF2B5EF4-FFF2-40B4-BE49-F238E27FC236}">
                <a16:creationId xmlns:a16="http://schemas.microsoft.com/office/drawing/2014/main" id="{EB883EF1-EF89-B64F-A224-63DEC9582B66}"/>
              </a:ext>
            </a:extLst>
          </p:cNvPr>
          <p:cNvSpPr/>
          <p:nvPr/>
        </p:nvSpPr>
        <p:spPr>
          <a:xfrm rot="8734013">
            <a:off x="977581" y="3761239"/>
            <a:ext cx="416688" cy="8641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Pijl omlaag 8">
            <a:extLst>
              <a:ext uri="{FF2B5EF4-FFF2-40B4-BE49-F238E27FC236}">
                <a16:creationId xmlns:a16="http://schemas.microsoft.com/office/drawing/2014/main" id="{43E3DC7C-ECD7-9949-9583-971FEC80DD99}"/>
              </a:ext>
            </a:extLst>
          </p:cNvPr>
          <p:cNvSpPr/>
          <p:nvPr/>
        </p:nvSpPr>
        <p:spPr>
          <a:xfrm rot="8734013">
            <a:off x="4562294" y="3835786"/>
            <a:ext cx="416688" cy="8641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Pijl omlaag 9">
            <a:extLst>
              <a:ext uri="{FF2B5EF4-FFF2-40B4-BE49-F238E27FC236}">
                <a16:creationId xmlns:a16="http://schemas.microsoft.com/office/drawing/2014/main" id="{71085997-3879-9247-A231-9F0D501D1D63}"/>
              </a:ext>
            </a:extLst>
          </p:cNvPr>
          <p:cNvSpPr/>
          <p:nvPr/>
        </p:nvSpPr>
        <p:spPr>
          <a:xfrm rot="8734013">
            <a:off x="8031955" y="3761239"/>
            <a:ext cx="416688" cy="8641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570680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60E5F20-E751-3542-92A3-429C5250B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394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779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D976413F-F059-414C-9FBA-4E3B5C59C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dirty="0">
                <a:solidFill>
                  <a:srgbClr val="7A1B5A"/>
                </a:solidFill>
              </a:rPr>
              <a:t>Enkele praktijkvoorbeelden</a:t>
            </a:r>
          </a:p>
        </p:txBody>
      </p:sp>
      <p:pic>
        <p:nvPicPr>
          <p:cNvPr id="3" name="Tijdelijke aanduiding voor inhoud 2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81F8DCC9-8BC3-D845-8302-1AFEBE95E7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293187"/>
            <a:ext cx="7078900" cy="5440267"/>
          </a:xfrm>
        </p:spPr>
      </p:pic>
    </p:spTree>
    <p:extLst>
      <p:ext uri="{BB962C8B-B14F-4D97-AF65-F5344CB8AC3E}">
        <p14:creationId xmlns:p14="http://schemas.microsoft.com/office/powerpoint/2010/main" val="24725667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D976413F-F059-414C-9FBA-4E3B5C59C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dirty="0">
                <a:solidFill>
                  <a:srgbClr val="7A1B5A"/>
                </a:solidFill>
              </a:rPr>
              <a:t>Enkele praktijkvoorbeelden</a:t>
            </a:r>
          </a:p>
        </p:txBody>
      </p:sp>
      <p:pic>
        <p:nvPicPr>
          <p:cNvPr id="7" name="Tijdelijke aanduiding voor inhoud 6" descr="Afbeelding met laptop, elektronica, computer, open&#10;&#10;Automatisch gegenereerde beschrijving">
            <a:extLst>
              <a:ext uri="{FF2B5EF4-FFF2-40B4-BE49-F238E27FC236}">
                <a16:creationId xmlns:a16="http://schemas.microsoft.com/office/drawing/2014/main" id="{7A8F522A-9C30-314F-BBAF-F2A5D085E6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0" b="48284"/>
          <a:stretch/>
        </p:blipFill>
        <p:spPr>
          <a:xfrm>
            <a:off x="752633" y="1598091"/>
            <a:ext cx="6215327" cy="4015630"/>
          </a:xfrm>
        </p:spPr>
      </p:pic>
    </p:spTree>
    <p:extLst>
      <p:ext uri="{BB962C8B-B14F-4D97-AF65-F5344CB8AC3E}">
        <p14:creationId xmlns:p14="http://schemas.microsoft.com/office/powerpoint/2010/main" val="27070042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BE6B53-E232-304A-ACF3-D5A1D2B45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6F9C377-CE77-0D4C-A7B5-B889467841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pPr marL="1371600" lvl="4" indent="0">
              <a:buNone/>
            </a:pPr>
            <a:r>
              <a:rPr lang="nl-BE" sz="2400" dirty="0"/>
              <a:t>: le français illustré</a:t>
            </a:r>
          </a:p>
          <a:p>
            <a:r>
              <a:rPr lang="nl-BE" dirty="0"/>
              <a:t>Website: </a:t>
            </a:r>
            <a:r>
              <a:rPr lang="nl-BE" dirty="0">
                <a:hlinkClick r:id="rId3"/>
              </a:rPr>
              <a:t>https://lefrancaisillustre.com/</a:t>
            </a:r>
            <a:endParaRPr lang="nl-BE" dirty="0"/>
          </a:p>
          <a:p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B128FF4-4A72-CB45-8B44-23745B83C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32" y="5172242"/>
            <a:ext cx="1320800" cy="508000"/>
          </a:xfrm>
          <a:prstGeom prst="rect">
            <a:avLst/>
          </a:prstGeom>
        </p:spPr>
      </p:pic>
      <p:pic>
        <p:nvPicPr>
          <p:cNvPr id="8" name="Afbeelding 7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C076659A-1E56-234F-9A39-24C4E4A68F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58" y="326358"/>
            <a:ext cx="8447283" cy="474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758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intage Muscle Power Bodybuilding fitness magazine/Allan Paivio 1-48 | eBay">
            <a:extLst>
              <a:ext uri="{FF2B5EF4-FFF2-40B4-BE49-F238E27FC236}">
                <a16:creationId xmlns:a16="http://schemas.microsoft.com/office/drawing/2014/main" id="{0F5A58BE-5642-AF4F-BFD5-CF5021E5B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683" y="0"/>
            <a:ext cx="5328203" cy="689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4833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0D18A2-1736-AB47-A5BA-8E1737101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Ideeën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69243F6-D24A-E44A-A2C0-B05F9F3B00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Traduire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r>
              <a:rPr lang="nl-BE" dirty="0"/>
              <a:t>Remplir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r>
              <a:rPr lang="nl-BE" dirty="0"/>
              <a:t>Enregistrer   </a:t>
            </a:r>
          </a:p>
          <a:p>
            <a:endParaRPr lang="nl-BE" dirty="0"/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74D31D4-F62F-AE48-ABC4-CEE2AEAD0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300" y="1611919"/>
            <a:ext cx="1120942" cy="112094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6AE99CC-D99D-1C48-B69B-CDB23A899C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139" y="3640096"/>
            <a:ext cx="1180103" cy="112094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8B6FE19-D091-0E47-BD92-FA1136126D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139" y="5474368"/>
            <a:ext cx="963119" cy="1018506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E6F97C4B-EDA0-7B4E-A871-9D9FB3BCA11F}"/>
              </a:ext>
            </a:extLst>
          </p:cNvPr>
          <p:cNvSpPr txBox="1"/>
          <p:nvPr/>
        </p:nvSpPr>
        <p:spPr>
          <a:xfrm>
            <a:off x="5426242" y="3031798"/>
            <a:ext cx="3308684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BE" sz="2000" dirty="0"/>
              <a:t>TIPS: </a:t>
            </a:r>
          </a:p>
          <a:p>
            <a:r>
              <a:rPr lang="nl-BE" sz="2000" dirty="0"/>
              <a:t>- Iconen/symbolen uit hun leefwereld </a:t>
            </a:r>
            <a:br>
              <a:rPr lang="nl-BE" sz="2000" dirty="0"/>
            </a:br>
            <a:r>
              <a:rPr lang="nl-BE" sz="2000" dirty="0"/>
              <a:t>OF </a:t>
            </a:r>
          </a:p>
          <a:p>
            <a:r>
              <a:rPr lang="nl-BE" sz="2000" dirty="0"/>
              <a:t>- Ga samen met leerlingen op zoek naar passend symbool</a:t>
            </a:r>
          </a:p>
        </p:txBody>
      </p:sp>
    </p:spTree>
    <p:extLst>
      <p:ext uri="{BB962C8B-B14F-4D97-AF65-F5344CB8AC3E}">
        <p14:creationId xmlns:p14="http://schemas.microsoft.com/office/powerpoint/2010/main" val="726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D976413F-F059-414C-9FBA-4E3B5C59C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dirty="0">
                <a:solidFill>
                  <a:srgbClr val="7A1B5A"/>
                </a:solidFill>
              </a:rPr>
              <a:t>Enkele praktijkvoorbeelden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EFC8832E-7C27-424D-9BEA-EB8C239EE2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111135"/>
            <a:ext cx="7886700" cy="3780317"/>
          </a:xfrm>
        </p:spPr>
      </p:pic>
    </p:spTree>
    <p:extLst>
      <p:ext uri="{BB962C8B-B14F-4D97-AF65-F5344CB8AC3E}">
        <p14:creationId xmlns:p14="http://schemas.microsoft.com/office/powerpoint/2010/main" val="31831820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D976413F-F059-414C-9FBA-4E3B5C59C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dirty="0">
                <a:solidFill>
                  <a:srgbClr val="7A1B5A"/>
                </a:solidFill>
              </a:rPr>
              <a:t>Enkele praktijkvoorbeelden</a:t>
            </a:r>
          </a:p>
        </p:txBody>
      </p:sp>
      <p:pic>
        <p:nvPicPr>
          <p:cNvPr id="3" name="Tijdelijke aanduiding voor inhoud 2" descr="Afbeelding met tekst&#10;&#10;Automatisch gegenereerde beschrijving">
            <a:extLst>
              <a:ext uri="{FF2B5EF4-FFF2-40B4-BE49-F238E27FC236}">
                <a16:creationId xmlns:a16="http://schemas.microsoft.com/office/drawing/2014/main" id="{D62D8F32-64A2-454E-8E1C-4BD7AB8EC4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01" y="1690689"/>
            <a:ext cx="3454724" cy="4351338"/>
          </a:xfr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61874D7-B1E7-E449-A3D9-A43B5AF09CCD}"/>
              </a:ext>
            </a:extLst>
          </p:cNvPr>
          <p:cNvSpPr txBox="1"/>
          <p:nvPr/>
        </p:nvSpPr>
        <p:spPr>
          <a:xfrm>
            <a:off x="5185610" y="2899450"/>
            <a:ext cx="3717758" cy="25545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BE" sz="2000" dirty="0"/>
              <a:t>TIPS: </a:t>
            </a:r>
          </a:p>
          <a:p>
            <a:pPr marL="342900" indent="-342900">
              <a:buFontTx/>
              <a:buChar char="-"/>
            </a:pPr>
            <a:r>
              <a:rPr lang="nl-BE" sz="2000" dirty="0"/>
              <a:t>Eerst aanleren! </a:t>
            </a:r>
            <a:br>
              <a:rPr lang="nl-BE" sz="2000" dirty="0"/>
            </a:br>
            <a:endParaRPr lang="nl-BE" sz="2000" dirty="0"/>
          </a:p>
          <a:p>
            <a:pPr marL="342900" indent="-342900">
              <a:buFontTx/>
              <a:buChar char="-"/>
            </a:pPr>
            <a:r>
              <a:rPr lang="nl-BE" sz="2000" dirty="0"/>
              <a:t>Geleidelijke opbouw </a:t>
            </a:r>
          </a:p>
          <a:p>
            <a:pPr marL="800100" lvl="1" indent="-342900">
              <a:buFontTx/>
              <a:buChar char="-"/>
            </a:pPr>
            <a:r>
              <a:rPr lang="nl-BE" sz="2000" dirty="0"/>
              <a:t>Uitgewerkt voorbeeld</a:t>
            </a:r>
          </a:p>
          <a:p>
            <a:pPr marL="800100" lvl="1" indent="-342900">
              <a:buFontTx/>
              <a:buChar char="-"/>
            </a:pPr>
            <a:r>
              <a:rPr lang="nl-BE" sz="2000" dirty="0"/>
              <a:t>Halfuitgewerkt </a:t>
            </a:r>
          </a:p>
          <a:p>
            <a:pPr marL="800100" lvl="1" indent="-342900">
              <a:buFontTx/>
              <a:buChar char="-"/>
            </a:pPr>
            <a:r>
              <a:rPr lang="nl-BE" sz="2000" dirty="0"/>
              <a:t>Lln. zelf laten uitwerken</a:t>
            </a:r>
          </a:p>
          <a:p>
            <a:pPr marL="800100" lvl="1" indent="-342900">
              <a:buFontTx/>
              <a:buChar char="-"/>
            </a:pPr>
            <a:endParaRPr lang="nl-BE" sz="2000" dirty="0"/>
          </a:p>
        </p:txBody>
      </p:sp>
      <p:sp>
        <p:nvSpPr>
          <p:cNvPr id="2" name="Pijl omlaag 1">
            <a:extLst>
              <a:ext uri="{FF2B5EF4-FFF2-40B4-BE49-F238E27FC236}">
                <a16:creationId xmlns:a16="http://schemas.microsoft.com/office/drawing/2014/main" id="{3C331228-42E1-304B-96DA-88E56AE5BD4C}"/>
              </a:ext>
            </a:extLst>
          </p:cNvPr>
          <p:cNvSpPr/>
          <p:nvPr/>
        </p:nvSpPr>
        <p:spPr>
          <a:xfrm>
            <a:off x="5185610" y="3866358"/>
            <a:ext cx="416689" cy="13889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829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D976413F-F059-414C-9FBA-4E3B5C59C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dirty="0">
                <a:solidFill>
                  <a:srgbClr val="7A1B5A"/>
                </a:solidFill>
              </a:rPr>
              <a:t>Enkele praktijkvoorbeelden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9AA122F-F9FF-5840-989C-A76863E610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>
                <a:hlinkClick r:id="rId3"/>
              </a:rPr>
              <a:t>Meervoud in het Engels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804618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D976413F-F059-414C-9FBA-4E3B5C59C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dirty="0">
                <a:solidFill>
                  <a:srgbClr val="7A1B5A"/>
                </a:solidFill>
              </a:rPr>
              <a:t>Enkele praktijkvoorbeelden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9AA122F-F9FF-5840-989C-A76863E610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1028" name="Picture 4" descr="Quercus Books Print Advert By H-57: Life in five seconds, The Beatles | Ads  of the World™">
            <a:extLst>
              <a:ext uri="{FF2B5EF4-FFF2-40B4-BE49-F238E27FC236}">
                <a16:creationId xmlns:a16="http://schemas.microsoft.com/office/drawing/2014/main" id="{E8F3B3CB-FB27-9445-94D2-D1913A126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644" y="2382768"/>
            <a:ext cx="4713356" cy="353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ife in Five Seconds by H-57 - (35507) - TheArtHunters">
            <a:extLst>
              <a:ext uri="{FF2B5EF4-FFF2-40B4-BE49-F238E27FC236}">
                <a16:creationId xmlns:a16="http://schemas.microsoft.com/office/drawing/2014/main" id="{D555D6F4-9BA5-5549-BA21-3AD6D5772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4505501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88BA30B6-7640-A243-8B90-95989945D462}"/>
              </a:ext>
            </a:extLst>
          </p:cNvPr>
          <p:cNvSpPr txBox="1"/>
          <p:nvPr/>
        </p:nvSpPr>
        <p:spPr>
          <a:xfrm>
            <a:off x="920198" y="6457890"/>
            <a:ext cx="2909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D631A0"/>
                </a:solidFill>
              </a:rPr>
              <a:t>Muziek - Elvis Presley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7E02EFA-C845-E14E-B0CC-8258D7FE796F}"/>
              </a:ext>
            </a:extLst>
          </p:cNvPr>
          <p:cNvSpPr txBox="1"/>
          <p:nvPr/>
        </p:nvSpPr>
        <p:spPr>
          <a:xfrm>
            <a:off x="4757769" y="3452191"/>
            <a:ext cx="4505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D631A0"/>
                </a:solidFill>
              </a:rPr>
              <a:t>Geschiedenis - B. Obama </a:t>
            </a:r>
          </a:p>
        </p:txBody>
      </p:sp>
    </p:spTree>
    <p:extLst>
      <p:ext uri="{BB962C8B-B14F-4D97-AF65-F5344CB8AC3E}">
        <p14:creationId xmlns:p14="http://schemas.microsoft.com/office/powerpoint/2010/main" val="333596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D976413F-F059-414C-9FBA-4E3B5C59C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dirty="0">
                <a:solidFill>
                  <a:srgbClr val="7A1B5A"/>
                </a:solidFill>
                <a:hlinkClick r:id="rId3"/>
              </a:rPr>
              <a:t>Leesstrategieën</a:t>
            </a:r>
            <a:r>
              <a:rPr lang="nl-BE" sz="4000" dirty="0">
                <a:solidFill>
                  <a:srgbClr val="7A1B5A"/>
                </a:solidFill>
              </a:rPr>
              <a:t> (TALEN) 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9AA122F-F9FF-5840-989C-A76863E610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BE" sz="32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AECA812-1AC5-4F45-ACD4-6356C59C4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85" y="1503361"/>
            <a:ext cx="6558915" cy="5125442"/>
          </a:xfrm>
          <a:prstGeom prst="rect">
            <a:avLst/>
          </a:prstGeom>
        </p:spPr>
      </p:pic>
      <p:sp>
        <p:nvSpPr>
          <p:cNvPr id="3" name="Kader 2">
            <a:extLst>
              <a:ext uri="{FF2B5EF4-FFF2-40B4-BE49-F238E27FC236}">
                <a16:creationId xmlns:a16="http://schemas.microsoft.com/office/drawing/2014/main" id="{E9970C89-8C19-B740-A0E3-50372034FF1D}"/>
              </a:ext>
            </a:extLst>
          </p:cNvPr>
          <p:cNvSpPr/>
          <p:nvPr/>
        </p:nvSpPr>
        <p:spPr>
          <a:xfrm>
            <a:off x="2928257" y="2111828"/>
            <a:ext cx="2275114" cy="2286000"/>
          </a:xfrm>
          <a:prstGeom prst="frame">
            <a:avLst>
              <a:gd name="adj1" fmla="val 2452"/>
            </a:avLst>
          </a:prstGeom>
          <a:solidFill>
            <a:srgbClr val="7A1B5A"/>
          </a:solidFill>
          <a:ln>
            <a:solidFill>
              <a:srgbClr val="7A1B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93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D976413F-F059-414C-9FBA-4E3B5C59C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dirty="0">
                <a:solidFill>
                  <a:srgbClr val="7A1B5A"/>
                </a:solidFill>
              </a:rPr>
              <a:t>Enkele praktijkvoorbeelden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801D309-D3E3-B943-8D35-C6293DB18D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5ACCC29-DFAC-5E42-B502-6A34981FD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610" y="1567717"/>
            <a:ext cx="3650366" cy="486715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BFF8937-C9DF-754C-8A20-73EF776E4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0425" y="1567718"/>
            <a:ext cx="3650365" cy="486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7257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D976413F-F059-414C-9FBA-4E3B5C59C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dirty="0">
                <a:solidFill>
                  <a:srgbClr val="7A1B5A"/>
                </a:solidFill>
              </a:rPr>
              <a:t>Enkele tips 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EBB00AF-4FBB-CA4F-80B4-7742669CC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nl-BE" sz="2800" dirty="0"/>
              <a:t>“Dual Coding is niet voor alles dé oplossing”</a:t>
            </a:r>
          </a:p>
          <a:p>
            <a:pPr lvl="1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372618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9E901D-0616-F347-9ABC-4459185E7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2806DC-073F-DC4F-BDE6-835A768E4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37AAFBB-DB31-3946-9BE4-FE27DE7A8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918"/>
            <a:ext cx="9144000" cy="6492163"/>
          </a:xfrm>
          <a:prstGeom prst="rect">
            <a:avLst/>
          </a:prstGeom>
        </p:spPr>
      </p:pic>
      <p:sp>
        <p:nvSpPr>
          <p:cNvPr id="5" name="Kader 4">
            <a:extLst>
              <a:ext uri="{FF2B5EF4-FFF2-40B4-BE49-F238E27FC236}">
                <a16:creationId xmlns:a16="http://schemas.microsoft.com/office/drawing/2014/main" id="{CF585986-48E3-F94F-89A0-376294A1B075}"/>
              </a:ext>
            </a:extLst>
          </p:cNvPr>
          <p:cNvSpPr/>
          <p:nvPr/>
        </p:nvSpPr>
        <p:spPr>
          <a:xfrm>
            <a:off x="92597" y="3429001"/>
            <a:ext cx="4479403" cy="974834"/>
          </a:xfrm>
          <a:prstGeom prst="frame">
            <a:avLst>
              <a:gd name="adj1" fmla="val 4871"/>
            </a:avLst>
          </a:prstGeom>
          <a:solidFill>
            <a:srgbClr val="D631A0"/>
          </a:solidFill>
          <a:ln>
            <a:solidFill>
              <a:srgbClr val="7A1B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6" name="Kader 5">
            <a:extLst>
              <a:ext uri="{FF2B5EF4-FFF2-40B4-BE49-F238E27FC236}">
                <a16:creationId xmlns:a16="http://schemas.microsoft.com/office/drawing/2014/main" id="{CBEB50E0-523F-D44B-A381-7E3634F01123}"/>
              </a:ext>
            </a:extLst>
          </p:cNvPr>
          <p:cNvSpPr/>
          <p:nvPr/>
        </p:nvSpPr>
        <p:spPr>
          <a:xfrm>
            <a:off x="4572000" y="1515391"/>
            <a:ext cx="4479403" cy="974834"/>
          </a:xfrm>
          <a:prstGeom prst="frame">
            <a:avLst>
              <a:gd name="adj1" fmla="val 4871"/>
            </a:avLst>
          </a:prstGeom>
          <a:solidFill>
            <a:srgbClr val="EA5C34"/>
          </a:solidFill>
          <a:ln>
            <a:solidFill>
              <a:srgbClr val="EA5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7" name="Kader 6">
            <a:extLst>
              <a:ext uri="{FF2B5EF4-FFF2-40B4-BE49-F238E27FC236}">
                <a16:creationId xmlns:a16="http://schemas.microsoft.com/office/drawing/2014/main" id="{A0C658C2-BBEC-7649-BE98-D9E0D091284D}"/>
              </a:ext>
            </a:extLst>
          </p:cNvPr>
          <p:cNvSpPr/>
          <p:nvPr/>
        </p:nvSpPr>
        <p:spPr>
          <a:xfrm>
            <a:off x="92597" y="4403835"/>
            <a:ext cx="4479403" cy="974834"/>
          </a:xfrm>
          <a:prstGeom prst="frame">
            <a:avLst>
              <a:gd name="adj1" fmla="val 4871"/>
            </a:avLst>
          </a:prstGeom>
          <a:solidFill>
            <a:srgbClr val="47AAB1"/>
          </a:solidFill>
          <a:ln>
            <a:solidFill>
              <a:srgbClr val="47AA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8" name="Kader 7">
            <a:extLst>
              <a:ext uri="{FF2B5EF4-FFF2-40B4-BE49-F238E27FC236}">
                <a16:creationId xmlns:a16="http://schemas.microsoft.com/office/drawing/2014/main" id="{2A054122-8AE5-5A48-900B-1BB1B86F39E2}"/>
              </a:ext>
            </a:extLst>
          </p:cNvPr>
          <p:cNvSpPr/>
          <p:nvPr/>
        </p:nvSpPr>
        <p:spPr>
          <a:xfrm>
            <a:off x="4664597" y="5391924"/>
            <a:ext cx="4479403" cy="974834"/>
          </a:xfrm>
          <a:prstGeom prst="frame">
            <a:avLst>
              <a:gd name="adj1" fmla="val 4871"/>
            </a:avLst>
          </a:prstGeom>
          <a:solidFill>
            <a:srgbClr val="D631A0"/>
          </a:solidFill>
          <a:ln>
            <a:solidFill>
              <a:srgbClr val="7A1B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61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D976413F-F059-414C-9FBA-4E3B5C59C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dirty="0">
                <a:solidFill>
                  <a:srgbClr val="7A1B5A"/>
                </a:solidFill>
              </a:rPr>
              <a:t>Enkele tips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32D71358-ED87-3343-BD6B-44361E14D8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99" y="1253331"/>
            <a:ext cx="7775706" cy="5494710"/>
          </a:xfrm>
        </p:spPr>
      </p:pic>
    </p:spTree>
    <p:extLst>
      <p:ext uri="{BB962C8B-B14F-4D97-AF65-F5344CB8AC3E}">
        <p14:creationId xmlns:p14="http://schemas.microsoft.com/office/powerpoint/2010/main" val="3840957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FB35149-2D44-2C41-AB6F-69E5A7F559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456" y="1690689"/>
            <a:ext cx="6680200" cy="401320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45194E62-D60F-724C-8847-8C09435ED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dirty="0">
                <a:solidFill>
                  <a:srgbClr val="7A1B5A"/>
                </a:solidFill>
              </a:rPr>
              <a:t>Drietrapsraket 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33D546C5-E7A6-BE4B-81FD-C80EFA888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" y="5702049"/>
            <a:ext cx="1026668" cy="985325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59D55A63-3B47-574D-B4CE-9E4442E8A02C}"/>
              </a:ext>
            </a:extLst>
          </p:cNvPr>
          <p:cNvSpPr/>
          <p:nvPr/>
        </p:nvSpPr>
        <p:spPr>
          <a:xfrm>
            <a:off x="973777" y="2867011"/>
            <a:ext cx="7386452" cy="1579418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5192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D976413F-F059-414C-9FBA-4E3B5C59C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dirty="0">
                <a:solidFill>
                  <a:srgbClr val="7A1B5A"/>
                </a:solidFill>
              </a:rPr>
              <a:t>Enkele tips 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EBB00AF-4FBB-CA4F-80B4-7742669CC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Zelf geen multimediaskills? Geen probleem! </a:t>
            </a:r>
          </a:p>
          <a:p>
            <a:pPr lvl="1"/>
            <a:r>
              <a:rPr lang="nl-BE" dirty="0">
                <a:hlinkClick r:id="rId3"/>
              </a:rPr>
              <a:t>https://icons8.com/</a:t>
            </a:r>
            <a:endParaRPr lang="nl-BE" dirty="0"/>
          </a:p>
          <a:p>
            <a:pPr lvl="1"/>
            <a:r>
              <a:rPr lang="nl-BE" dirty="0">
                <a:hlinkClick r:id="rId4"/>
              </a:rPr>
              <a:t>https://thenounproject.com/</a:t>
            </a:r>
            <a:r>
              <a:rPr lang="nl-BE" dirty="0"/>
              <a:t> </a:t>
            </a:r>
          </a:p>
          <a:p>
            <a:pPr lvl="1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814524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D976413F-F059-414C-9FBA-4E3B5C59C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dirty="0">
                <a:solidFill>
                  <a:srgbClr val="7A1B5A"/>
                </a:solidFill>
              </a:rPr>
              <a:t>Enkele tips 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EBB00AF-4FBB-CA4F-80B4-7742669CC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sz="2400" dirty="0"/>
              <a:t>Meer inspiratie? </a:t>
            </a:r>
          </a:p>
          <a:p>
            <a:pPr lvl="1"/>
            <a:r>
              <a:rPr lang="nl-BE" sz="2000" dirty="0"/>
              <a:t>Volg @olicav op twitter of bezoek zijn website: </a:t>
            </a:r>
            <a:r>
              <a:rPr lang="nl-BE" sz="2000" dirty="0">
                <a:hlinkClick r:id="rId3"/>
              </a:rPr>
              <a:t>https://www.olicav.com/</a:t>
            </a:r>
            <a:r>
              <a:rPr lang="nl-BE" sz="2000" dirty="0"/>
              <a:t> </a:t>
            </a:r>
          </a:p>
        </p:txBody>
      </p:sp>
      <p:pic>
        <p:nvPicPr>
          <p:cNvPr id="1026" name="Picture 2" descr="oliver caviglioli on Twitter: &quot;Mr Dual Coding, aka Allan Paivio was also a  Dual Pro: academic and Mr Canada 1948 body building champ.… &quot;">
            <a:extLst>
              <a:ext uri="{FF2B5EF4-FFF2-40B4-BE49-F238E27FC236}">
                <a16:creationId xmlns:a16="http://schemas.microsoft.com/office/drawing/2014/main" id="{7092467F-E37B-3C41-8A1A-3281D3566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726" y="2991644"/>
            <a:ext cx="7189372" cy="359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1841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3978FC-E884-3141-B710-F74148F70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D3E4120-DE5E-1044-AC80-691F6F536F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C135023-E119-5546-9C24-E887A360F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5365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A081FF-EBC8-924E-A0C1-F5569D82C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6000" dirty="0"/>
              <a:t>Slot: vooruitblik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DF4F340-F3E7-C642-AA2A-EC1181B242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sz="3200" i="1" dirty="0"/>
              <a:t>     Naar een nieuw actieplan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535323D-3F45-E642-AE40-984A332330A2}"/>
              </a:ext>
            </a:extLst>
          </p:cNvPr>
          <p:cNvSpPr txBox="1"/>
          <p:nvPr/>
        </p:nvSpPr>
        <p:spPr>
          <a:xfrm>
            <a:off x="106018" y="6492080"/>
            <a:ext cx="1150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7A1B5A"/>
                </a:solidFill>
              </a:rPr>
              <a:t>pag.98-99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1172B772-F29C-BD49-B8EC-8ED8F2EBB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" y="5509009"/>
            <a:ext cx="1026668" cy="98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860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7760A462-00CA-A445-B474-1ED19D2F7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814" y="352661"/>
            <a:ext cx="5953284" cy="6152676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1B8A6271-65B9-0649-9298-50F660C028D2}"/>
              </a:ext>
            </a:extLst>
          </p:cNvPr>
          <p:cNvSpPr txBox="1"/>
          <p:nvPr/>
        </p:nvSpPr>
        <p:spPr>
          <a:xfrm>
            <a:off x="106018" y="6492080"/>
            <a:ext cx="1710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7A1B5A"/>
                </a:solidFill>
              </a:rPr>
              <a:t>pag.87 / 98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A96FF9-0828-6449-8A24-11A9290F15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" y="5509009"/>
            <a:ext cx="1026668" cy="98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899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FB94E6-197B-BC42-A8C4-AE3E025A2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400" dirty="0">
                <a:solidFill>
                  <a:srgbClr val="7A1B5A"/>
                </a:solidFill>
              </a:rPr>
              <a:t>TRAP 3: terugblik &amp; vooruitblik </a:t>
            </a:r>
            <a:br>
              <a:rPr lang="nl-BE" sz="4400" dirty="0">
                <a:solidFill>
                  <a:srgbClr val="7A1B5A"/>
                </a:solidFill>
              </a:rPr>
            </a:br>
            <a:endParaRPr lang="nl-BE" sz="4400" i="1" dirty="0">
              <a:solidFill>
                <a:schemeClr val="accent1"/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D636D8-D325-104E-9A0D-4168E5BC89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771579"/>
          </a:xfrm>
        </p:spPr>
        <p:txBody>
          <a:bodyPr>
            <a:normAutofit fontScale="92500" lnSpcReduction="20000"/>
          </a:bodyPr>
          <a:lstStyle/>
          <a:p>
            <a:r>
              <a:rPr lang="nl-BE" sz="3200" dirty="0"/>
              <a:t>Voer je (nieuw) actieplan uit &amp; bereid je voor tegen TRAP 3 &gt; pag. 104-105</a:t>
            </a:r>
          </a:p>
          <a:p>
            <a:endParaRPr lang="nl-BE" sz="3200" dirty="0"/>
          </a:p>
          <a:p>
            <a:r>
              <a:rPr lang="nl-BE" sz="3200" dirty="0">
                <a:hlinkClick r:id="rId2"/>
              </a:rPr>
              <a:t>liese@klaskit.com</a:t>
            </a:r>
            <a:r>
              <a:rPr lang="nl-BE" sz="32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37863F-2A1C-6743-B9D7-701699AFC1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38" y="248385"/>
            <a:ext cx="234000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5520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8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072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D504170-3A7A-B746-B72F-2091E2B78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643467"/>
            <a:ext cx="2522980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nl-BE" sz="4400" dirty="0">
                <a:solidFill>
                  <a:schemeClr val="bg1"/>
                </a:solidFill>
              </a:rPr>
              <a:t>Om af te sluiten… 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74359BD-A0E3-4A12-8A14-A41F70752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1" y="2638044"/>
            <a:ext cx="2522980" cy="3415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err="1">
                <a:solidFill>
                  <a:schemeClr val="bg1"/>
                </a:solidFill>
              </a:rPr>
              <a:t>Graag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inleveren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bij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vertrek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487FECF-8176-9D47-815E-16BFDA2D9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131" y="1311964"/>
            <a:ext cx="5261581" cy="3817112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213BFEAF-48A9-4748-9C85-21CFADF0F31E}"/>
              </a:ext>
            </a:extLst>
          </p:cNvPr>
          <p:cNvSpPr txBox="1"/>
          <p:nvPr/>
        </p:nvSpPr>
        <p:spPr>
          <a:xfrm>
            <a:off x="4762500" y="1480224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9961830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Bronnen</a:t>
            </a:r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1700" dirty="0" err="1"/>
              <a:t>Arteveldehogeschool</a:t>
            </a:r>
            <a:r>
              <a:rPr lang="nl-NL" sz="1700" dirty="0"/>
              <a:t> (</a:t>
            </a:r>
            <a:r>
              <a:rPr lang="nl-NL" sz="1700" dirty="0" err="1"/>
              <a:t>z.j</a:t>
            </a:r>
            <a:r>
              <a:rPr lang="nl-NL" sz="1700" dirty="0"/>
              <a:t>;) </a:t>
            </a:r>
            <a:r>
              <a:rPr lang="nl-NL" sz="1700" dirty="0" err="1"/>
              <a:t>Pronet</a:t>
            </a:r>
            <a:r>
              <a:rPr lang="nl-NL" sz="1700" dirty="0"/>
              <a:t> Quick scan Geraadpleegd op 28 november 2019 via </a:t>
            </a:r>
            <a:r>
              <a:rPr lang="nl-BE" sz="1800" dirty="0">
                <a:hlinkClick r:id="rId3"/>
              </a:rPr>
              <a:t>https://sites.arteveldehogeschool.be/pronet/pronet-quickscan</a:t>
            </a:r>
            <a:r>
              <a:rPr lang="nl-BE" sz="1800" dirty="0"/>
              <a:t> </a:t>
            </a:r>
          </a:p>
          <a:p>
            <a:r>
              <a:rPr lang="nl-BE" sz="1700" dirty="0"/>
              <a:t>De Bruyckere, P. (2017) </a:t>
            </a:r>
            <a:r>
              <a:rPr lang="nl-BE" sz="1700" i="1" dirty="0"/>
              <a:t>Klaskit. Tools voor topleraren</a:t>
            </a:r>
            <a:r>
              <a:rPr lang="nl-BE" sz="1700" dirty="0"/>
              <a:t>. Gent: LannooCampus</a:t>
            </a:r>
          </a:p>
          <a:p>
            <a:r>
              <a:rPr lang="nl-BE" sz="1800" dirty="0">
                <a:hlinkClick r:id="rId4"/>
              </a:rPr>
              <a:t>https://www.olicav.com/</a:t>
            </a:r>
            <a:endParaRPr lang="nl-BE" sz="1800" dirty="0"/>
          </a:p>
          <a:p>
            <a:r>
              <a:rPr lang="nl-BE" sz="1800" dirty="0"/>
              <a:t>Website: </a:t>
            </a:r>
            <a:r>
              <a:rPr lang="nl-BE" sz="1800" dirty="0">
                <a:hlinkClick r:id="rId5"/>
              </a:rPr>
              <a:t>https://lefrancaisillustre.com/</a:t>
            </a:r>
            <a:endParaRPr lang="nl-BE" sz="1800" dirty="0"/>
          </a:p>
          <a:p>
            <a:endParaRPr lang="nl-BE" sz="1700" dirty="0"/>
          </a:p>
          <a:p>
            <a:endParaRPr lang="nl-BE" sz="1700" dirty="0"/>
          </a:p>
          <a:p>
            <a:endParaRPr lang="nl-NL" sz="1700" dirty="0"/>
          </a:p>
        </p:txBody>
      </p:sp>
    </p:spTree>
    <p:extLst>
      <p:ext uri="{BB962C8B-B14F-4D97-AF65-F5344CB8AC3E}">
        <p14:creationId xmlns:p14="http://schemas.microsoft.com/office/powerpoint/2010/main" val="2654026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661052-22E9-2742-B873-692F5AA54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7A1B5A"/>
                </a:solidFill>
              </a:rPr>
              <a:t>Doel intervisie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76CC2C-AD7C-844A-AA40-AC3349F10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sz="2400" dirty="0"/>
              <a:t>▷ Leren van elkaar </a:t>
            </a:r>
            <a:endParaRPr lang="nl-BE" sz="2000" dirty="0"/>
          </a:p>
          <a:p>
            <a:pPr marL="342900" lvl="1" indent="0">
              <a:buNone/>
            </a:pPr>
            <a:r>
              <a:rPr lang="nl-BE" sz="2400" dirty="0"/>
              <a:t>▸  </a:t>
            </a:r>
            <a:r>
              <a:rPr lang="nl-BE" sz="2400" dirty="0">
                <a:latin typeface="Avenir Roman" panose="02000503020000020003" pitchFamily="2" charset="0"/>
              </a:rPr>
              <a:t>Expertise, ideeën en mogelijke oplossingen uitwisselen </a:t>
            </a:r>
          </a:p>
          <a:p>
            <a:pPr marL="342900" lvl="1" indent="0">
              <a:buNone/>
            </a:pPr>
            <a:r>
              <a:rPr lang="nl-BE" sz="2400" dirty="0">
                <a:latin typeface="Avenir Roman" panose="02000503020000020003" pitchFamily="2" charset="0"/>
              </a:rPr>
              <a:t>▸  Kwaliteit van elkaars aanpak verbeteren</a:t>
            </a:r>
            <a:r>
              <a:rPr lang="nl-BE" sz="2400" dirty="0"/>
              <a:t> </a:t>
            </a:r>
          </a:p>
          <a:p>
            <a:pPr marL="0" indent="0">
              <a:buNone/>
            </a:pPr>
            <a:r>
              <a:rPr lang="nl-BE" sz="2400" dirty="0"/>
              <a:t>▷  Samen zoeken naar oplossingen voor jullie uitdagingen in de klaspraktijk </a:t>
            </a:r>
            <a:endParaRPr lang="nl-BE" sz="2000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22879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object, klok, vasthouden, foto&#10;&#10;Automatisch gegenereerde beschrijving">
            <a:extLst>
              <a:ext uri="{FF2B5EF4-FFF2-40B4-BE49-F238E27FC236}">
                <a16:creationId xmlns:a16="http://schemas.microsoft.com/office/drawing/2014/main" id="{055FBB21-C5A9-CF4F-B887-8FCAF80929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409" y="4980617"/>
            <a:ext cx="2074793" cy="189801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39364CE-A3FA-EA43-8682-039396AED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Hoe?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AA1BE71-9C68-7D4C-AFF1-832674B2F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4"/>
            <a:ext cx="8351577" cy="49180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BE" sz="2800" b="1" dirty="0">
                <a:solidFill>
                  <a:schemeClr val="accent1"/>
                </a:solidFill>
                <a:latin typeface="Avenir Book" panose="02000503020000020003" pitchFamily="2" charset="0"/>
              </a:rPr>
              <a:t>Deel 1 (15u30-17u): denken &amp; uitwisselen </a:t>
            </a:r>
          </a:p>
          <a:p>
            <a:pPr lvl="1"/>
            <a:r>
              <a:rPr lang="nl-BE" sz="2400" dirty="0">
                <a:latin typeface="Avenir Book" panose="02000503020000020003" pitchFamily="2" charset="0"/>
              </a:rPr>
              <a:t>Wat passen jullie nu al toe? </a:t>
            </a:r>
          </a:p>
          <a:p>
            <a:pPr lvl="1"/>
            <a:r>
              <a:rPr lang="nl-BE" sz="2400" dirty="0">
                <a:latin typeface="Avenir Book" panose="02000503020000020003" pitchFamily="2" charset="0"/>
              </a:rPr>
              <a:t>Actie(plan) &amp; vragen bespreken in groep</a:t>
            </a:r>
          </a:p>
          <a:p>
            <a:pPr marL="342900" lvl="1" indent="0">
              <a:buNone/>
            </a:pPr>
            <a:endParaRPr lang="nl-BE" sz="2400" dirty="0">
              <a:latin typeface="Avenir Book" panose="02000503020000020003" pitchFamily="2" charset="0"/>
            </a:endParaRPr>
          </a:p>
          <a:p>
            <a:pPr marL="342900" lvl="1" indent="0">
              <a:buNone/>
            </a:pPr>
            <a:r>
              <a:rPr lang="nl-BE" sz="2400" i="1" dirty="0">
                <a:latin typeface="Avenir Book" panose="02000503020000020003" pitchFamily="2" charset="0"/>
                <a:sym typeface="Wingdings" pitchFamily="2" charset="2"/>
              </a:rPr>
              <a:t> </a:t>
            </a:r>
            <a:r>
              <a:rPr lang="nl-BE" sz="2400" i="1" dirty="0">
                <a:latin typeface="Avenir Book" panose="02000503020000020003" pitchFamily="2" charset="0"/>
              </a:rPr>
              <a:t>Komen tot</a:t>
            </a:r>
            <a:r>
              <a:rPr lang="nl-BE" sz="2400" b="1" i="1" dirty="0">
                <a:latin typeface="Avenir Book" panose="02000503020000020003" pitchFamily="2" charset="0"/>
              </a:rPr>
              <a:t> oplossingen, tips, nieuwe ideeën, … </a:t>
            </a:r>
            <a:br>
              <a:rPr lang="nl-BE" sz="2400" i="1" dirty="0">
                <a:latin typeface="Avenir Book" panose="02000503020000020003" pitchFamily="2" charset="0"/>
              </a:rPr>
            </a:br>
            <a:endParaRPr lang="nl-BE" sz="2400" b="1" i="1" dirty="0">
              <a:latin typeface="Avenir Book" panose="02000503020000020003" pitchFamily="2" charset="0"/>
            </a:endParaRPr>
          </a:p>
          <a:p>
            <a:pPr marL="0" indent="0">
              <a:buNone/>
            </a:pPr>
            <a:r>
              <a:rPr lang="nl-BE" sz="2800" b="1" dirty="0">
                <a:solidFill>
                  <a:schemeClr val="accent1"/>
                </a:solidFill>
                <a:latin typeface="Avenir Book" panose="02000503020000020003" pitchFamily="2" charset="0"/>
              </a:rPr>
              <a:t>Deel 2 (17u-17u30): concluderen</a:t>
            </a:r>
            <a:endParaRPr lang="nl-BE" sz="2800" dirty="0">
              <a:solidFill>
                <a:schemeClr val="bg1">
                  <a:lumMod val="50000"/>
                </a:schemeClr>
              </a:solidFill>
              <a:latin typeface="Avenir Book" panose="02000503020000020003" pitchFamily="2" charset="0"/>
            </a:endParaRPr>
          </a:p>
          <a:p>
            <a:pPr lvl="1"/>
            <a:r>
              <a:rPr lang="nl-BE" sz="2400" b="1" dirty="0">
                <a:latin typeface="Avenir Book" panose="02000503020000020003" pitchFamily="2" charset="0"/>
              </a:rPr>
              <a:t>Inzichten, ideeën en tips </a:t>
            </a:r>
            <a:r>
              <a:rPr lang="nl-BE" sz="2400" dirty="0">
                <a:latin typeface="Avenir Book" panose="02000503020000020003" pitchFamily="2" charset="0"/>
              </a:rPr>
              <a:t>delen via padlet </a:t>
            </a:r>
          </a:p>
          <a:p>
            <a:pPr lvl="1"/>
            <a:r>
              <a:rPr lang="nl-BE" sz="2400" dirty="0">
                <a:latin typeface="Avenir Book" panose="02000503020000020003" pitchFamily="2" charset="0"/>
              </a:rPr>
              <a:t>Naar een nieuw </a:t>
            </a:r>
            <a:r>
              <a:rPr lang="nl-BE" sz="2400" b="1" dirty="0">
                <a:latin typeface="Avenir Book" panose="02000503020000020003" pitchFamily="2" charset="0"/>
              </a:rPr>
              <a:t>actieplan</a:t>
            </a:r>
          </a:p>
          <a:p>
            <a:pPr lvl="1"/>
            <a:r>
              <a:rPr lang="nl-BE" sz="2400" b="1" dirty="0">
                <a:latin typeface="Avenir Book" panose="02000503020000020003" pitchFamily="2" charset="0"/>
              </a:rPr>
              <a:t>Praktijkvoorbeelden</a:t>
            </a:r>
            <a:r>
              <a:rPr lang="nl-BE" sz="2400" dirty="0">
                <a:latin typeface="Avenir Book" panose="02000503020000020003" pitchFamily="2" charset="0"/>
              </a:rPr>
              <a:t> als afsluiter</a:t>
            </a:r>
          </a:p>
        </p:txBody>
      </p:sp>
    </p:spTree>
    <p:extLst>
      <p:ext uri="{BB962C8B-B14F-4D97-AF65-F5344CB8AC3E}">
        <p14:creationId xmlns:p14="http://schemas.microsoft.com/office/powerpoint/2010/main" val="3842422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939B5-CBFA-CC48-AC5A-95C07FDC6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Eerst even peilen …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815F49A-E021-D540-855E-730AA5FECD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nl-NL" sz="3200" dirty="0"/>
              <a:t>Wat van </a:t>
            </a:r>
            <a:r>
              <a:rPr lang="nl-NL" sz="3200" dirty="0">
                <a:solidFill>
                  <a:srgbClr val="D631A0"/>
                </a:solidFill>
              </a:rPr>
              <a:t>DUAL CODING </a:t>
            </a:r>
            <a:r>
              <a:rPr lang="nl-NL" sz="3200" dirty="0"/>
              <a:t>pas jij al toe? </a:t>
            </a:r>
          </a:p>
        </p:txBody>
      </p:sp>
    </p:spTree>
    <p:extLst>
      <p:ext uri="{BB962C8B-B14F-4D97-AF65-F5344CB8AC3E}">
        <p14:creationId xmlns:p14="http://schemas.microsoft.com/office/powerpoint/2010/main" val="104477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793C6E-482E-D24C-A97C-C1D54F3A7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Wie geeft of maakt…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D399432-F23C-0740-B9CB-FA2630A7E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nl-NL" sz="3600" dirty="0">
                <a:solidFill>
                  <a:srgbClr val="D631A0"/>
                </a:solidFill>
              </a:rPr>
              <a:t>online les </a:t>
            </a:r>
            <a:r>
              <a:rPr lang="nl-NL" sz="3600" dirty="0"/>
              <a:t>via Teams?</a:t>
            </a:r>
          </a:p>
        </p:txBody>
      </p:sp>
    </p:spTree>
    <p:extLst>
      <p:ext uri="{BB962C8B-B14F-4D97-AF65-F5344CB8AC3E}">
        <p14:creationId xmlns:p14="http://schemas.microsoft.com/office/powerpoint/2010/main" val="3385994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793C6E-482E-D24C-A97C-C1D54F3A7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Wie geeft of maakt…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D399432-F23C-0740-B9CB-FA2630A7E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nl-NL" sz="3600" dirty="0"/>
              <a:t>instructie</a:t>
            </a:r>
            <a:r>
              <a:rPr lang="nl-NL" sz="3600" dirty="0">
                <a:solidFill>
                  <a:srgbClr val="D631A0"/>
                </a:solidFill>
              </a:rPr>
              <a:t>video’s</a:t>
            </a:r>
            <a:r>
              <a:rPr lang="nl-NL" sz="3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8021034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Kantoorthema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{5B4B8308-6B0D-8040-AA4B-008022D23166}tf10001120</Template>
  <TotalTime>9746</TotalTime>
  <Words>1059</Words>
  <Application>Microsoft Macintosh PowerPoint</Application>
  <PresentationFormat>Diavoorstelling (4:3)</PresentationFormat>
  <Paragraphs>230</Paragraphs>
  <Slides>47</Slides>
  <Notes>33</Notes>
  <HiddenSlides>1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47</vt:i4>
      </vt:variant>
    </vt:vector>
  </HeadingPairs>
  <TitlesOfParts>
    <vt:vector size="56" baseType="lpstr">
      <vt:lpstr>Arial</vt:lpstr>
      <vt:lpstr>Avenir Book</vt:lpstr>
      <vt:lpstr>Avenir Next</vt:lpstr>
      <vt:lpstr>Avenir Next Condensed</vt:lpstr>
      <vt:lpstr>Avenir Next Medium</vt:lpstr>
      <vt:lpstr>Avenir Roman</vt:lpstr>
      <vt:lpstr>Calibri</vt:lpstr>
      <vt:lpstr>Wingdings</vt:lpstr>
      <vt:lpstr>Kantoorthema</vt:lpstr>
      <vt:lpstr> TRAP 2: intervisie &amp; coaching Dual coding</vt:lpstr>
      <vt:lpstr>PowerPoint-presentatie</vt:lpstr>
      <vt:lpstr>PowerPoint-presentatie</vt:lpstr>
      <vt:lpstr>Drietrapsraket </vt:lpstr>
      <vt:lpstr>Doel intervisie </vt:lpstr>
      <vt:lpstr>Hoe? </vt:lpstr>
      <vt:lpstr>Eerst even peilen … </vt:lpstr>
      <vt:lpstr>Wie geeft of maakt…</vt:lpstr>
      <vt:lpstr>Wie geeft of maakt… </vt:lpstr>
      <vt:lpstr>Wie geeft of maakt … </vt:lpstr>
      <vt:lpstr>Wie geeft of maakt … </vt:lpstr>
      <vt:lpstr>Wie geeft of maakt … </vt:lpstr>
      <vt:lpstr>Wie geeft of maakt … </vt:lpstr>
      <vt:lpstr>Wie laat … </vt:lpstr>
      <vt:lpstr>Wie heeft … </vt:lpstr>
      <vt:lpstr>Wie heeft … </vt:lpstr>
      <vt:lpstr>Hoe kan ik jullie motiveren om dit effectief toe te passen?</vt:lpstr>
      <vt:lpstr>Deel 1: denken &amp; uitwisselen</vt:lpstr>
      <vt:lpstr>DEEL 1: Actie(plan) &amp; vragen </vt:lpstr>
      <vt:lpstr>DEEL 1: Actie(plan) &amp; vragen</vt:lpstr>
      <vt:lpstr>PowerPoint-presentatie</vt:lpstr>
      <vt:lpstr>PowerPoint-presentatie</vt:lpstr>
      <vt:lpstr>Deel 2: concluderen</vt:lpstr>
      <vt:lpstr>Welke tips, ideeën, praktijken leerde je van elkaar? </vt:lpstr>
      <vt:lpstr>PowerPoint-presentatie</vt:lpstr>
      <vt:lpstr>PowerPoint-presentatie</vt:lpstr>
      <vt:lpstr>Enkele praktijkvoorbeelden</vt:lpstr>
      <vt:lpstr>Enkele praktijkvoorbeelden</vt:lpstr>
      <vt:lpstr>PowerPoint-presentatie</vt:lpstr>
      <vt:lpstr>Ideeën</vt:lpstr>
      <vt:lpstr>Enkele praktijkvoorbeelden</vt:lpstr>
      <vt:lpstr>Enkele praktijkvoorbeelden</vt:lpstr>
      <vt:lpstr>Enkele praktijkvoorbeelden</vt:lpstr>
      <vt:lpstr>Enkele praktijkvoorbeelden</vt:lpstr>
      <vt:lpstr>Leesstrategieën (TALEN) </vt:lpstr>
      <vt:lpstr>Enkele praktijkvoorbeelden</vt:lpstr>
      <vt:lpstr>Enkele tips </vt:lpstr>
      <vt:lpstr>PowerPoint-presentatie</vt:lpstr>
      <vt:lpstr>Enkele tips</vt:lpstr>
      <vt:lpstr>Enkele tips </vt:lpstr>
      <vt:lpstr>Enkele tips </vt:lpstr>
      <vt:lpstr>PowerPoint-presentatie</vt:lpstr>
      <vt:lpstr>Slot: vooruitblik</vt:lpstr>
      <vt:lpstr>PowerPoint-presentatie</vt:lpstr>
      <vt:lpstr>TRAP 3: terugblik &amp; vooruitblik  </vt:lpstr>
      <vt:lpstr>Om af te sluiten…  </vt:lpstr>
      <vt:lpstr>Bronnen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Klaskit in de praktijk   Hfst 4: doe denken (workshop)</dc:title>
  <dc:creator>Liese Missinne</dc:creator>
  <cp:lastModifiedBy>Jolanda Smit</cp:lastModifiedBy>
  <cp:revision>38</cp:revision>
  <dcterms:created xsi:type="dcterms:W3CDTF">2019-01-08T17:27:01Z</dcterms:created>
  <dcterms:modified xsi:type="dcterms:W3CDTF">2023-04-21T13:15:02Z</dcterms:modified>
</cp:coreProperties>
</file>