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6.jpg" ContentType="image/pn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handoutMasterIdLst>
    <p:handoutMasterId r:id="rId55"/>
  </p:handoutMasterIdLst>
  <p:sldIdLst>
    <p:sldId id="797" r:id="rId2"/>
    <p:sldId id="887" r:id="rId3"/>
    <p:sldId id="940" r:id="rId4"/>
    <p:sldId id="803" r:id="rId5"/>
    <p:sldId id="836" r:id="rId6"/>
    <p:sldId id="941" r:id="rId7"/>
    <p:sldId id="869" r:id="rId8"/>
    <p:sldId id="845" r:id="rId9"/>
    <p:sldId id="875" r:id="rId10"/>
    <p:sldId id="877" r:id="rId11"/>
    <p:sldId id="878" r:id="rId12"/>
    <p:sldId id="879" r:id="rId13"/>
    <p:sldId id="880" r:id="rId14"/>
    <p:sldId id="881" r:id="rId15"/>
    <p:sldId id="882" r:id="rId16"/>
    <p:sldId id="883" r:id="rId17"/>
    <p:sldId id="884" r:id="rId18"/>
    <p:sldId id="885" r:id="rId19"/>
    <p:sldId id="943" r:id="rId20"/>
    <p:sldId id="876" r:id="rId21"/>
    <p:sldId id="872" r:id="rId22"/>
    <p:sldId id="944" r:id="rId23"/>
    <p:sldId id="945" r:id="rId24"/>
    <p:sldId id="946" r:id="rId25"/>
    <p:sldId id="835" r:id="rId26"/>
    <p:sldId id="947" r:id="rId27"/>
    <p:sldId id="777" r:id="rId28"/>
    <p:sldId id="848" r:id="rId29"/>
    <p:sldId id="948" r:id="rId30"/>
    <p:sldId id="874" r:id="rId31"/>
    <p:sldId id="867" r:id="rId32"/>
    <p:sldId id="850" r:id="rId33"/>
    <p:sldId id="856" r:id="rId34"/>
    <p:sldId id="865" r:id="rId35"/>
    <p:sldId id="857" r:id="rId36"/>
    <p:sldId id="866" r:id="rId37"/>
    <p:sldId id="858" r:id="rId38"/>
    <p:sldId id="860" r:id="rId39"/>
    <p:sldId id="873" r:id="rId40"/>
    <p:sldId id="864" r:id="rId41"/>
    <p:sldId id="853" r:id="rId42"/>
    <p:sldId id="862" r:id="rId43"/>
    <p:sldId id="863" r:id="rId44"/>
    <p:sldId id="852" r:id="rId45"/>
    <p:sldId id="854" r:id="rId46"/>
    <p:sldId id="861" r:id="rId47"/>
    <p:sldId id="855" r:id="rId48"/>
    <p:sldId id="870" r:id="rId49"/>
    <p:sldId id="840" r:id="rId50"/>
    <p:sldId id="833" r:id="rId51"/>
    <p:sldId id="763" r:id="rId52"/>
    <p:sldId id="792" r:id="rId53"/>
  </p:sldIdLst>
  <p:sldSz cx="9144000" cy="6858000" type="screen4x3"/>
  <p:notesSz cx="6761163" cy="9942513"/>
  <p:custDataLst>
    <p:tags r:id="rId5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iding" id="{C7B75358-EFAF-C44E-94BF-63AF2E69FC80}">
          <p14:sldIdLst>
            <p14:sldId id="797"/>
            <p14:sldId id="887"/>
            <p14:sldId id="940"/>
            <p14:sldId id="803"/>
            <p14:sldId id="836"/>
            <p14:sldId id="941"/>
            <p14:sldId id="869"/>
            <p14:sldId id="845"/>
          </p14:sldIdLst>
        </p14:section>
        <p14:section name="peiling toepassing DC" id="{003CAC3F-1594-1041-A40F-BB84595DC069}">
          <p14:sldIdLst>
            <p14:sldId id="875"/>
            <p14:sldId id="877"/>
            <p14:sldId id="878"/>
            <p14:sldId id="879"/>
            <p14:sldId id="880"/>
            <p14:sldId id="881"/>
            <p14:sldId id="882"/>
            <p14:sldId id="883"/>
            <p14:sldId id="884"/>
            <p14:sldId id="885"/>
          </p14:sldIdLst>
        </p14:section>
        <p14:section name="Deel 1: uitwisselen" id="{2693555B-1D7F-FC4A-AE9C-81EE295EF3DF}">
          <p14:sldIdLst>
            <p14:sldId id="943"/>
            <p14:sldId id="876"/>
            <p14:sldId id="872"/>
            <p14:sldId id="944"/>
            <p14:sldId id="945"/>
            <p14:sldId id="946"/>
            <p14:sldId id="835"/>
          </p14:sldIdLst>
        </p14:section>
        <p14:section name="Ronde 1: overzicht" id="{84BF0A55-733F-6745-964B-A1903D36BFEB}">
          <p14:sldIdLst>
            <p14:sldId id="947"/>
            <p14:sldId id="777"/>
            <p14:sldId id="848"/>
            <p14:sldId id="948"/>
            <p14:sldId id="874"/>
            <p14:sldId id="867"/>
            <p14:sldId id="850"/>
            <p14:sldId id="856"/>
            <p14:sldId id="865"/>
            <p14:sldId id="857"/>
            <p14:sldId id="866"/>
            <p14:sldId id="858"/>
            <p14:sldId id="860"/>
            <p14:sldId id="873"/>
            <p14:sldId id="864"/>
            <p14:sldId id="853"/>
            <p14:sldId id="862"/>
            <p14:sldId id="863"/>
            <p14:sldId id="852"/>
            <p14:sldId id="854"/>
            <p14:sldId id="861"/>
            <p14:sldId id="855"/>
          </p14:sldIdLst>
        </p14:section>
        <p14:section name="Ronde 3: uitzicht" id="{84BDB01D-1DB6-1F42-B0A0-060923A46EF9}">
          <p14:sldIdLst>
            <p14:sldId id="870"/>
            <p14:sldId id="840"/>
          </p14:sldIdLst>
        </p14:section>
        <p14:section name="verdiepen + afsluiter" id="{629DD0A2-C19A-2444-9435-1BAF48EC3A2C}">
          <p14:sldIdLst>
            <p14:sldId id="833"/>
            <p14:sldId id="763"/>
          </p14:sldIdLst>
        </p14:section>
        <p14:section name="Bronnen" id="{8F792059-D23A-D940-88AC-1D8300287DF0}">
          <p14:sldIdLst>
            <p14:sldId id="79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e Missinne" initials="LM" lastIdx="2" clrIdx="0">
    <p:extLst>
      <p:ext uri="{19B8F6BF-5375-455C-9EA6-DF929625EA0E}">
        <p15:presenceInfo xmlns:p15="http://schemas.microsoft.com/office/powerpoint/2012/main" userId="S::liesmi@arteveldehs.be::bc512484-4a2b-46c8-b36b-f73e9fd25bf4" providerId="AD"/>
      </p:ext>
    </p:extLst>
  </p:cmAuthor>
  <p:cmAuthor id="2" name="Pedro De Bruyckere" initials="PB" lastIdx="4" clrIdx="1">
    <p:extLst>
      <p:ext uri="{19B8F6BF-5375-455C-9EA6-DF929625EA0E}">
        <p15:presenceInfo xmlns:p15="http://schemas.microsoft.com/office/powerpoint/2012/main" userId="S::pedrde@arteveldehs.be::ab1cdab1-0b31-4390-ad48-25d68eec63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B5A"/>
    <a:srgbClr val="D631A0"/>
    <a:srgbClr val="47AAB1"/>
    <a:srgbClr val="EA5C34"/>
    <a:srgbClr val="FAF6EF"/>
    <a:srgbClr val="FBF6EF"/>
    <a:srgbClr val="60D1B0"/>
    <a:srgbClr val="E85D0D"/>
    <a:srgbClr val="44ABCC"/>
    <a:srgbClr val="4DC3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1"/>
    <p:restoredTop sz="74382" autoAdjust="0"/>
  </p:normalViewPr>
  <p:slideViewPr>
    <p:cSldViewPr snapToGrid="0">
      <p:cViewPr varScale="1">
        <p:scale>
          <a:sx n="92" d="100"/>
          <a:sy n="92" d="100"/>
        </p:scale>
        <p:origin x="219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9837" cy="497126"/>
          </a:xfrm>
          <a:prstGeom prst="rect">
            <a:avLst/>
          </a:prstGeom>
        </p:spPr>
        <p:txBody>
          <a:bodyPr vert="horz" lIns="90882" tIns="45441" rIns="90882" bIns="45441" rtlCol="0"/>
          <a:lstStyle>
            <a:lvl1pPr algn="l">
              <a:defRPr sz="1200"/>
            </a:lvl1pPr>
          </a:lstStyle>
          <a:p>
            <a:endParaRPr lang="nl-BE"/>
          </a:p>
        </p:txBody>
      </p:sp>
      <p:sp>
        <p:nvSpPr>
          <p:cNvPr id="3" name="Tijdelijke aanduiding voor datum 2"/>
          <p:cNvSpPr>
            <a:spLocks noGrp="1"/>
          </p:cNvSpPr>
          <p:nvPr>
            <p:ph type="dt" sz="quarter" idx="1"/>
          </p:nvPr>
        </p:nvSpPr>
        <p:spPr>
          <a:xfrm>
            <a:off x="3829761" y="0"/>
            <a:ext cx="2929837" cy="497126"/>
          </a:xfrm>
          <a:prstGeom prst="rect">
            <a:avLst/>
          </a:prstGeom>
        </p:spPr>
        <p:txBody>
          <a:bodyPr vert="horz" lIns="90882" tIns="45441" rIns="90882" bIns="45441" rtlCol="0"/>
          <a:lstStyle>
            <a:lvl1pPr algn="r">
              <a:defRPr sz="1200"/>
            </a:lvl1pPr>
          </a:lstStyle>
          <a:p>
            <a:fld id="{1AB2066B-1311-4BB2-843E-32EE19EE7D66}" type="datetimeFigureOut">
              <a:rPr lang="nl-BE" smtClean="0"/>
              <a:pPr/>
              <a:t>21/04/2023</a:t>
            </a:fld>
            <a:endParaRPr lang="nl-BE"/>
          </a:p>
        </p:txBody>
      </p:sp>
      <p:sp>
        <p:nvSpPr>
          <p:cNvPr id="4" name="Tijdelijke aanduiding voor voettekst 3"/>
          <p:cNvSpPr>
            <a:spLocks noGrp="1"/>
          </p:cNvSpPr>
          <p:nvPr>
            <p:ph type="ftr" sz="quarter" idx="2"/>
          </p:nvPr>
        </p:nvSpPr>
        <p:spPr>
          <a:xfrm>
            <a:off x="0" y="9443662"/>
            <a:ext cx="2929837" cy="497126"/>
          </a:xfrm>
          <a:prstGeom prst="rect">
            <a:avLst/>
          </a:prstGeom>
        </p:spPr>
        <p:txBody>
          <a:bodyPr vert="horz" lIns="90882" tIns="45441" rIns="90882" bIns="45441"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29761" y="9443662"/>
            <a:ext cx="2929837" cy="497126"/>
          </a:xfrm>
          <a:prstGeom prst="rect">
            <a:avLst/>
          </a:prstGeom>
        </p:spPr>
        <p:txBody>
          <a:bodyPr vert="horz" lIns="90882" tIns="45441" rIns="90882" bIns="45441" rtlCol="0" anchor="b"/>
          <a:lstStyle>
            <a:lvl1pPr algn="r">
              <a:defRPr sz="1200"/>
            </a:lvl1pPr>
          </a:lstStyle>
          <a:p>
            <a:fld id="{EADC997D-D82E-487C-A840-B3843E4D1430}" type="slidenum">
              <a:rPr lang="nl-BE" smtClean="0"/>
              <a:pPr/>
              <a:t>‹nr.›</a:t>
            </a:fld>
            <a:endParaRPr lang="nl-BE"/>
          </a:p>
        </p:txBody>
      </p:sp>
    </p:spTree>
    <p:extLst>
      <p:ext uri="{BB962C8B-B14F-4D97-AF65-F5344CB8AC3E}">
        <p14:creationId xmlns:p14="http://schemas.microsoft.com/office/powerpoint/2010/main" val="2855117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9837" cy="497126"/>
          </a:xfrm>
          <a:prstGeom prst="rect">
            <a:avLst/>
          </a:prstGeom>
        </p:spPr>
        <p:txBody>
          <a:bodyPr vert="horz" lIns="90882" tIns="45441" rIns="90882" bIns="45441" rtlCol="0"/>
          <a:lstStyle>
            <a:lvl1pPr algn="l">
              <a:defRPr sz="1200"/>
            </a:lvl1pPr>
          </a:lstStyle>
          <a:p>
            <a:endParaRPr lang="nl-NL"/>
          </a:p>
        </p:txBody>
      </p:sp>
      <p:sp>
        <p:nvSpPr>
          <p:cNvPr id="3" name="Tijdelijke aanduiding voor datum 2"/>
          <p:cNvSpPr>
            <a:spLocks noGrp="1"/>
          </p:cNvSpPr>
          <p:nvPr>
            <p:ph type="dt" idx="1"/>
          </p:nvPr>
        </p:nvSpPr>
        <p:spPr>
          <a:xfrm>
            <a:off x="3829761" y="0"/>
            <a:ext cx="2929837" cy="497126"/>
          </a:xfrm>
          <a:prstGeom prst="rect">
            <a:avLst/>
          </a:prstGeom>
        </p:spPr>
        <p:txBody>
          <a:bodyPr vert="horz" lIns="90882" tIns="45441" rIns="90882" bIns="45441" rtlCol="0"/>
          <a:lstStyle>
            <a:lvl1pPr algn="r">
              <a:defRPr sz="1200"/>
            </a:lvl1pPr>
          </a:lstStyle>
          <a:p>
            <a:fld id="{021D615B-27FB-4A6E-8A6F-BC6F17E00187}" type="datetimeFigureOut">
              <a:rPr lang="nl-NL" smtClean="0"/>
              <a:pPr/>
              <a:t>21-04-2023</a:t>
            </a:fld>
            <a:endParaRPr lang="nl-NL"/>
          </a:p>
        </p:txBody>
      </p:sp>
      <p:sp>
        <p:nvSpPr>
          <p:cNvPr id="4" name="Tijdelijke aanduiding voor dia-afbeelding 3"/>
          <p:cNvSpPr>
            <a:spLocks noGrp="1" noRot="1" noChangeAspect="1"/>
          </p:cNvSpPr>
          <p:nvPr>
            <p:ph type="sldImg" idx="2"/>
          </p:nvPr>
        </p:nvSpPr>
        <p:spPr>
          <a:xfrm>
            <a:off x="893763" y="746125"/>
            <a:ext cx="4973637" cy="3729038"/>
          </a:xfrm>
          <a:prstGeom prst="rect">
            <a:avLst/>
          </a:prstGeom>
          <a:noFill/>
          <a:ln w="12700">
            <a:solidFill>
              <a:prstClr val="black"/>
            </a:solidFill>
          </a:ln>
        </p:spPr>
        <p:txBody>
          <a:bodyPr vert="horz" lIns="90882" tIns="45441" rIns="90882" bIns="45441" rtlCol="0" anchor="ctr"/>
          <a:lstStyle/>
          <a:p>
            <a:endParaRPr lang="nl-NL"/>
          </a:p>
        </p:txBody>
      </p:sp>
      <p:sp>
        <p:nvSpPr>
          <p:cNvPr id="5" name="Tijdelijke aanduiding voor notities 4"/>
          <p:cNvSpPr>
            <a:spLocks noGrp="1"/>
          </p:cNvSpPr>
          <p:nvPr>
            <p:ph type="body" sz="quarter" idx="3"/>
          </p:nvPr>
        </p:nvSpPr>
        <p:spPr>
          <a:xfrm>
            <a:off x="676117" y="4722694"/>
            <a:ext cx="5408930" cy="4474131"/>
          </a:xfrm>
          <a:prstGeom prst="rect">
            <a:avLst/>
          </a:prstGeom>
        </p:spPr>
        <p:txBody>
          <a:bodyPr vert="horz" lIns="90882" tIns="45441" rIns="90882" bIns="45441"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3662"/>
            <a:ext cx="2929837" cy="497126"/>
          </a:xfrm>
          <a:prstGeom prst="rect">
            <a:avLst/>
          </a:prstGeom>
        </p:spPr>
        <p:txBody>
          <a:bodyPr vert="horz" lIns="90882" tIns="45441" rIns="90882" bIns="45441"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29761" y="9443662"/>
            <a:ext cx="2929837" cy="497126"/>
          </a:xfrm>
          <a:prstGeom prst="rect">
            <a:avLst/>
          </a:prstGeom>
        </p:spPr>
        <p:txBody>
          <a:bodyPr vert="horz" lIns="90882" tIns="45441" rIns="90882" bIns="45441" rtlCol="0" anchor="b"/>
          <a:lstStyle>
            <a:lvl1pPr algn="r">
              <a:defRPr sz="1200"/>
            </a:lvl1pPr>
          </a:lstStyle>
          <a:p>
            <a:fld id="{6B90366D-C637-4703-958B-226BE548485A}" type="slidenum">
              <a:rPr lang="nl-NL" smtClean="0"/>
              <a:pPr/>
              <a:t>‹nr.›</a:t>
            </a:fld>
            <a:endParaRPr lang="nl-NL"/>
          </a:p>
        </p:txBody>
      </p:sp>
    </p:spTree>
    <p:extLst>
      <p:ext uri="{BB962C8B-B14F-4D97-AF65-F5344CB8AC3E}">
        <p14:creationId xmlns:p14="http://schemas.microsoft.com/office/powerpoint/2010/main" val="258937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vernieuwenderwijs.nl/download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r.islcollective.com/francais-fle-fiches-pedagogiques/grammaire/divers/jaime/je-naime-pas/3325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GAb_NhU7xD4&amp;feature=youtu.b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GAb_NhU7xD4&amp;feature=youtu.b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ovetoteach87.com/2019/05/02/examples-of-dual-coding-in-the-classro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ovetoteach87.com/2019/05/02/examples-of-dual-coding-in-the-classro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Klaarzetten: </a:t>
            </a:r>
          </a:p>
          <a:p>
            <a:pPr marL="171450" indent="-171450">
              <a:buFontTx/>
              <a:buChar char="-"/>
            </a:pPr>
            <a:r>
              <a:rPr lang="nl-BE" dirty="0"/>
              <a:t>Zie handleiding </a:t>
            </a:r>
          </a:p>
          <a:p>
            <a:pPr marL="628650" lvl="1" indent="-171450">
              <a:buFontTx/>
              <a:buChar char="-"/>
            </a:pPr>
            <a:endParaRPr lang="nl-BE" dirty="0"/>
          </a:p>
          <a:p>
            <a:pPr marL="171450" lvl="0" indent="-171450">
              <a:buFontTx/>
              <a:buChar char="-"/>
            </a:pPr>
            <a:r>
              <a:rPr lang="nl-BE" dirty="0"/>
              <a:t>Ideeën (hoeft niet, maak er je eigen ding van, aangepast aan de groep) </a:t>
            </a:r>
          </a:p>
          <a:p>
            <a:pPr marL="628650" lvl="1" indent="-171450">
              <a:buFontTx/>
              <a:buChar char="-"/>
            </a:pPr>
            <a:r>
              <a:rPr lang="nl-BE" dirty="0"/>
              <a:t>Starten met intro</a:t>
            </a:r>
          </a:p>
          <a:p>
            <a:pPr marL="628650" lvl="1" indent="-171450">
              <a:buFontTx/>
              <a:buChar char="-"/>
            </a:pPr>
            <a:r>
              <a:rPr lang="nl-BE" dirty="0"/>
              <a:t>Peilingstest (wie heeft al live les gegeven? &gt; peilen naar de vier werktafels + online lesgeven) </a:t>
            </a:r>
          </a:p>
          <a:p>
            <a:pPr marL="628650" lvl="1" indent="-171450">
              <a:buFontTx/>
              <a:buChar char="-"/>
            </a:pPr>
            <a:r>
              <a:rPr lang="nl-BE" dirty="0"/>
              <a:t>Uitwisselen in rondje: wat heb ik toegepast in 2 min. + vragen </a:t>
            </a:r>
          </a:p>
          <a:p>
            <a:pPr marL="628650" lvl="1" indent="-171450">
              <a:buFontTx/>
              <a:buChar char="-"/>
            </a:pPr>
            <a:r>
              <a:rPr lang="nl-BE" dirty="0"/>
              <a:t>Afronden met rondje: waar ga ik mee aan de slag ? #actieplan </a:t>
            </a:r>
          </a:p>
          <a:p>
            <a:pPr marL="628650" lvl="1" indent="-171450">
              <a:buFontTx/>
              <a:buChar char="-"/>
            </a:pPr>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a:t>
            </a:fld>
            <a:endParaRPr lang="nl-NL"/>
          </a:p>
        </p:txBody>
      </p:sp>
    </p:spTree>
    <p:extLst>
      <p:ext uri="{BB962C8B-B14F-4D97-AF65-F5344CB8AC3E}">
        <p14:creationId xmlns:p14="http://schemas.microsoft.com/office/powerpoint/2010/main" val="391481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12</a:t>
            </a:fld>
            <a:endParaRPr lang="nl-NL"/>
          </a:p>
        </p:txBody>
      </p:sp>
    </p:spTree>
    <p:extLst>
      <p:ext uri="{BB962C8B-B14F-4D97-AF65-F5344CB8AC3E}">
        <p14:creationId xmlns:p14="http://schemas.microsoft.com/office/powerpoint/2010/main" val="359291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13</a:t>
            </a:fld>
            <a:endParaRPr lang="nl-NL"/>
          </a:p>
        </p:txBody>
      </p:sp>
    </p:spTree>
    <p:extLst>
      <p:ext uri="{BB962C8B-B14F-4D97-AF65-F5344CB8AC3E}">
        <p14:creationId xmlns:p14="http://schemas.microsoft.com/office/powerpoint/2010/main" val="108593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14</a:t>
            </a:fld>
            <a:endParaRPr lang="nl-NL"/>
          </a:p>
        </p:txBody>
      </p:sp>
    </p:spTree>
    <p:extLst>
      <p:ext uri="{BB962C8B-B14F-4D97-AF65-F5344CB8AC3E}">
        <p14:creationId xmlns:p14="http://schemas.microsoft.com/office/powerpoint/2010/main" val="425674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15</a:t>
            </a:fld>
            <a:endParaRPr lang="nl-NL"/>
          </a:p>
        </p:txBody>
      </p:sp>
    </p:spTree>
    <p:extLst>
      <p:ext uri="{BB962C8B-B14F-4D97-AF65-F5344CB8AC3E}">
        <p14:creationId xmlns:p14="http://schemas.microsoft.com/office/powerpoint/2010/main" val="163401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16</a:t>
            </a:fld>
            <a:endParaRPr lang="nl-NL"/>
          </a:p>
        </p:txBody>
      </p:sp>
    </p:spTree>
    <p:extLst>
      <p:ext uri="{BB962C8B-B14F-4D97-AF65-F5344CB8AC3E}">
        <p14:creationId xmlns:p14="http://schemas.microsoft.com/office/powerpoint/2010/main" val="73454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17</a:t>
            </a:fld>
            <a:endParaRPr lang="nl-NL"/>
          </a:p>
        </p:txBody>
      </p:sp>
    </p:spTree>
    <p:extLst>
      <p:ext uri="{BB962C8B-B14F-4D97-AF65-F5344CB8AC3E}">
        <p14:creationId xmlns:p14="http://schemas.microsoft.com/office/powerpoint/2010/main" val="1846531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18</a:t>
            </a:fld>
            <a:endParaRPr lang="nl-NL"/>
          </a:p>
        </p:txBody>
      </p:sp>
    </p:spTree>
    <p:extLst>
      <p:ext uri="{BB962C8B-B14F-4D97-AF65-F5344CB8AC3E}">
        <p14:creationId xmlns:p14="http://schemas.microsoft.com/office/powerpoint/2010/main" val="78866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19</a:t>
            </a:fld>
            <a:endParaRPr lang="nl-NL"/>
          </a:p>
        </p:txBody>
      </p:sp>
    </p:spTree>
    <p:extLst>
      <p:ext uri="{BB962C8B-B14F-4D97-AF65-F5344CB8AC3E}">
        <p14:creationId xmlns:p14="http://schemas.microsoft.com/office/powerpoint/2010/main" val="23380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20</a:t>
            </a:fld>
            <a:endParaRPr lang="nl-NL"/>
          </a:p>
        </p:txBody>
      </p:sp>
    </p:spTree>
    <p:extLst>
      <p:ext uri="{BB962C8B-B14F-4D97-AF65-F5344CB8AC3E}">
        <p14:creationId xmlns:p14="http://schemas.microsoft.com/office/powerpoint/2010/main" val="1779036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Je laat de deelnemers om beurt kort toelichten wat ze tot nu toe hebben toegepast OF (als ze dat nog niet gedaan hebben) wat ze graag WILLEN toepassen van </a:t>
            </a:r>
            <a:r>
              <a:rPr lang="nl-NL" dirty="0" err="1"/>
              <a:t>dual</a:t>
            </a:r>
            <a:r>
              <a:rPr lang="nl-NL" dirty="0"/>
              <a:t> </a:t>
            </a:r>
            <a:r>
              <a:rPr lang="nl-NL" dirty="0" err="1"/>
              <a:t>coding</a:t>
            </a:r>
            <a:r>
              <a:rPr lang="nl-NL" dirty="0"/>
              <a:t> en welke </a:t>
            </a:r>
            <a:r>
              <a:rPr lang="nl-NL" b="1" dirty="0"/>
              <a:t>vragen</a:t>
            </a:r>
            <a:r>
              <a:rPr lang="nl-NL" dirty="0"/>
              <a:t> ze hebben. </a:t>
            </a:r>
            <a:br>
              <a:rPr lang="nl-NL" dirty="0"/>
            </a:br>
            <a:r>
              <a:rPr lang="nl-NL" dirty="0"/>
              <a:t>Jij kan terwijl luisteren en vragen noteren. </a:t>
            </a:r>
          </a:p>
          <a:p>
            <a:endParaRPr lang="nl-NL" dirty="0"/>
          </a:p>
          <a:p>
            <a:r>
              <a:rPr lang="nl-NL" dirty="0"/>
              <a:t>(Klassieke vraag bij </a:t>
            </a:r>
            <a:r>
              <a:rPr lang="nl-NL" dirty="0" err="1"/>
              <a:t>dual</a:t>
            </a:r>
            <a:r>
              <a:rPr lang="nl-NL" dirty="0"/>
              <a:t> </a:t>
            </a:r>
            <a:r>
              <a:rPr lang="nl-NL" dirty="0" err="1"/>
              <a:t>coding</a:t>
            </a:r>
            <a:r>
              <a:rPr lang="nl-NL" dirty="0"/>
              <a:t>: hoe pas je dit toe voor een talen vak?)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21</a:t>
            </a:fld>
            <a:endParaRPr lang="nl-NL"/>
          </a:p>
        </p:txBody>
      </p:sp>
    </p:spTree>
    <p:extLst>
      <p:ext uri="{BB962C8B-B14F-4D97-AF65-F5344CB8AC3E}">
        <p14:creationId xmlns:p14="http://schemas.microsoft.com/office/powerpoint/2010/main" val="127396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Hoeft niet, maar is een leuk weetje / opwarmer (slide 2 en 3 horen samen) </a:t>
            </a:r>
          </a:p>
          <a:p>
            <a:endParaRPr lang="nl-NL" dirty="0"/>
          </a:p>
          <a:p>
            <a:r>
              <a:rPr lang="nl-NL" dirty="0"/>
              <a:t>Wist je dat … </a:t>
            </a:r>
            <a:r>
              <a:rPr lang="nl-NL" dirty="0" err="1"/>
              <a:t>Paivio</a:t>
            </a:r>
            <a:r>
              <a:rPr lang="nl-NL" dirty="0"/>
              <a:t> naast de man achter DUAL CODING, ook Mister Canada was in 1948?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a:t>
            </a:fld>
            <a:endParaRPr lang="nl-NL"/>
          </a:p>
        </p:txBody>
      </p:sp>
    </p:spTree>
    <p:extLst>
      <p:ext uri="{BB962C8B-B14F-4D97-AF65-F5344CB8AC3E}">
        <p14:creationId xmlns:p14="http://schemas.microsoft.com/office/powerpoint/2010/main" val="2513977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tool kan je gebruiken om de meest gestelde vragen te detecteren. </a:t>
            </a:r>
            <a:br>
              <a:rPr lang="nl-NL" dirty="0"/>
            </a:br>
            <a:br>
              <a:rPr lang="nl-NL" dirty="0"/>
            </a:br>
            <a:r>
              <a:rPr lang="nl-NL" dirty="0"/>
              <a:t>TIP: vul op voorhand al de vragen in die je kreeg via de inzendingen, zo zien deelnemers ook dat je deze gelezen hebt en er iets mee gedaan wordt.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22</a:t>
            </a:fld>
            <a:endParaRPr lang="nl-NL"/>
          </a:p>
        </p:txBody>
      </p:sp>
    </p:spTree>
    <p:extLst>
      <p:ext uri="{BB962C8B-B14F-4D97-AF65-F5344CB8AC3E}">
        <p14:creationId xmlns:p14="http://schemas.microsoft.com/office/powerpoint/2010/main" val="30389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i="1" kern="1200" dirty="0">
                <a:solidFill>
                  <a:schemeClr val="tx1"/>
                </a:solidFill>
                <a:effectLst/>
                <a:latin typeface="+mn-lt"/>
                <a:ea typeface="+mn-ea"/>
                <a:cs typeface="+mn-cs"/>
              </a:rPr>
              <a:t>Bv. in plaats van een digitale tool te gebruiken om vragen te verzamelen (bv. tricider) kan jij er als Klaskit trainer ook voor kiezen om dit op papier te doen.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0" kern="1200" dirty="0">
                <a:solidFill>
                  <a:schemeClr val="tx1"/>
                </a:solidFill>
                <a:effectLst/>
                <a:latin typeface="+mn-lt"/>
                <a:ea typeface="+mn-ea"/>
                <a:cs typeface="+mn-cs"/>
              </a:rPr>
              <a:t>Een veel gebruikte methodiek is de vragen laten noteren op een blad dat wordt doorgegeven. Daarop staan twee kolommen. Indien de vraag er al opstaat, ‘stem’ je voor deze vraag. </a:t>
            </a:r>
            <a:br>
              <a:rPr lang="nl-BE" sz="1200" i="0" kern="1200" dirty="0">
                <a:solidFill>
                  <a:schemeClr val="tx1"/>
                </a:solidFill>
                <a:effectLst/>
                <a:latin typeface="+mn-lt"/>
                <a:ea typeface="+mn-ea"/>
                <a:cs typeface="+mn-cs"/>
              </a:rPr>
            </a:br>
            <a:r>
              <a:rPr lang="nl-BE" sz="1200" i="0" kern="1200" dirty="0">
                <a:solidFill>
                  <a:schemeClr val="tx1"/>
                </a:solidFill>
                <a:effectLst/>
                <a:latin typeface="+mn-lt"/>
                <a:ea typeface="+mn-ea"/>
                <a:cs typeface="+mn-cs"/>
              </a:rPr>
              <a:t>Op het einde komt het blad terug bij de docent (ev. kan je het tweemaal laten rondgaan), deze ziet dan welke vragen het meeste ‘stemmen’ hebben. </a:t>
            </a:r>
            <a:br>
              <a:rPr lang="nl-BE" sz="1200" i="0" kern="1200" dirty="0">
                <a:solidFill>
                  <a:schemeClr val="tx1"/>
                </a:solidFill>
                <a:effectLst/>
                <a:latin typeface="+mn-lt"/>
                <a:ea typeface="+mn-ea"/>
                <a:cs typeface="+mn-cs"/>
              </a:rPr>
            </a:br>
            <a:r>
              <a:rPr lang="nl-BE" sz="1200" i="0" kern="1200" dirty="0">
                <a:solidFill>
                  <a:schemeClr val="tx1"/>
                </a:solidFill>
                <a:effectLst/>
                <a:latin typeface="+mn-lt"/>
                <a:ea typeface="+mn-ea"/>
                <a:cs typeface="+mn-cs"/>
              </a:rPr>
              <a:t>Samen in groep beslis je welke vraag je eerst zal behandelen. Soms zijn er meerdere vragen die veel stemmen hebben. </a:t>
            </a:r>
          </a:p>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23</a:t>
            </a:fld>
            <a:endParaRPr lang="nl-NL"/>
          </a:p>
        </p:txBody>
      </p:sp>
    </p:spTree>
    <p:extLst>
      <p:ext uri="{BB962C8B-B14F-4D97-AF65-F5344CB8AC3E}">
        <p14:creationId xmlns:p14="http://schemas.microsoft.com/office/powerpoint/2010/main" val="3570957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kunnen deelnemers tijdens de intervisie verslag nemen en ideeën noteren. </a:t>
            </a:r>
            <a:br>
              <a:rPr lang="nl-BE" dirty="0"/>
            </a:br>
            <a:r>
              <a:rPr lang="nl-BE" dirty="0"/>
              <a:t>Motiveer de deelnemers om dit ook actief te doen.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25</a:t>
            </a:fld>
            <a:endParaRPr lang="nl-NL"/>
          </a:p>
        </p:txBody>
      </p:sp>
    </p:spTree>
    <p:extLst>
      <p:ext uri="{BB962C8B-B14F-4D97-AF65-F5344CB8AC3E}">
        <p14:creationId xmlns:p14="http://schemas.microsoft.com/office/powerpoint/2010/main" val="196275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26</a:t>
            </a:fld>
            <a:endParaRPr lang="nl-NL"/>
          </a:p>
        </p:txBody>
      </p:sp>
    </p:spTree>
    <p:extLst>
      <p:ext uri="{BB962C8B-B14F-4D97-AF65-F5344CB8AC3E}">
        <p14:creationId xmlns:p14="http://schemas.microsoft.com/office/powerpoint/2010/main" val="3327684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27</a:t>
            </a:fld>
            <a:endParaRPr lang="nl-NL"/>
          </a:p>
        </p:txBody>
      </p:sp>
    </p:spTree>
    <p:extLst>
      <p:ext uri="{BB962C8B-B14F-4D97-AF65-F5344CB8AC3E}">
        <p14:creationId xmlns:p14="http://schemas.microsoft.com/office/powerpoint/2010/main" val="4145354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hlinkClick r:id="rId3"/>
              </a:rPr>
              <a:t>https://www.vernieuwenderwijs.nl/downloads/</a:t>
            </a:r>
            <a:r>
              <a:rPr lang="nl-BE" dirty="0"/>
              <a:t> </a:t>
            </a:r>
          </a:p>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30</a:t>
            </a:fld>
            <a:endParaRPr lang="nl-NL"/>
          </a:p>
        </p:txBody>
      </p:sp>
    </p:spTree>
    <p:extLst>
      <p:ext uri="{BB962C8B-B14F-4D97-AF65-F5344CB8AC3E}">
        <p14:creationId xmlns:p14="http://schemas.microsoft.com/office/powerpoint/2010/main" val="2761819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31</a:t>
            </a:fld>
            <a:endParaRPr lang="nl-NL"/>
          </a:p>
        </p:txBody>
      </p:sp>
    </p:spTree>
    <p:extLst>
      <p:ext uri="{BB962C8B-B14F-4D97-AF65-F5344CB8AC3E}">
        <p14:creationId xmlns:p14="http://schemas.microsoft.com/office/powerpoint/2010/main" val="202883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32</a:t>
            </a:fld>
            <a:endParaRPr lang="nl-NL"/>
          </a:p>
        </p:txBody>
      </p:sp>
    </p:spTree>
    <p:extLst>
      <p:ext uri="{BB962C8B-B14F-4D97-AF65-F5344CB8AC3E}">
        <p14:creationId xmlns:p14="http://schemas.microsoft.com/office/powerpoint/2010/main" val="2312643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33</a:t>
            </a:fld>
            <a:endParaRPr lang="nl-NL"/>
          </a:p>
        </p:txBody>
      </p:sp>
    </p:spTree>
    <p:extLst>
      <p:ext uri="{BB962C8B-B14F-4D97-AF65-F5344CB8AC3E}">
        <p14:creationId xmlns:p14="http://schemas.microsoft.com/office/powerpoint/2010/main" val="1393560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 </a:t>
            </a:r>
            <a:r>
              <a:rPr lang="nl-BE" dirty="0">
                <a:hlinkClick r:id="rId3"/>
              </a:rPr>
              <a:t>https://fr.islcollective.com/francais-fle-fiches-pedagogiques/grammaire/divers/jaime/je-naime-pas/33251</a:t>
            </a:r>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34</a:t>
            </a:fld>
            <a:endParaRPr lang="nl-NL"/>
          </a:p>
        </p:txBody>
      </p:sp>
    </p:spTree>
    <p:extLst>
      <p:ext uri="{BB962C8B-B14F-4D97-AF65-F5344CB8AC3E}">
        <p14:creationId xmlns:p14="http://schemas.microsoft.com/office/powerpoint/2010/main" val="144952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Hoeft niet, maar is een leuk weetje / opwarmer (slide 2 en 3 horen samen) </a:t>
            </a:r>
          </a:p>
          <a:p>
            <a:endParaRPr lang="nl-NL" dirty="0"/>
          </a:p>
          <a:p>
            <a:r>
              <a:rPr lang="nl-NL" dirty="0"/>
              <a:t>Hier nog een afbeelding van Mr. </a:t>
            </a:r>
            <a:r>
              <a:rPr lang="nl-NL" dirty="0" err="1"/>
              <a:t>Paivio</a:t>
            </a:r>
            <a:r>
              <a:rPr lang="nl-NL" dirty="0"/>
              <a:t> als mister Canada. </a:t>
            </a:r>
          </a:p>
          <a:p>
            <a:endParaRPr lang="nl-NL" dirty="0"/>
          </a:p>
          <a:p>
            <a:r>
              <a:rPr lang="nl-NL" dirty="0"/>
              <a:t>Welke van de twee afbeeldingen is nu het best? En vooral: waarom? </a:t>
            </a:r>
          </a:p>
          <a:p>
            <a:endParaRPr lang="nl-NL" dirty="0"/>
          </a:p>
          <a:p>
            <a:r>
              <a:rPr lang="nl-NL" dirty="0"/>
              <a:t>Antwoord: eerste afbeelding richt de aandacht beter op wat je precies wil aanbrengen bij je leerlingen.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Cf. uitleg in werkboek over coherentieprincipe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sym typeface="Wingdings" pitchFamily="2" charset="2"/>
              </a:rPr>
              <a:t> </a:t>
            </a:r>
            <a:r>
              <a:rPr lang="nl-BE" sz="1200" kern="1200" dirty="0">
                <a:solidFill>
                  <a:schemeClr val="tx1"/>
                </a:solidFill>
                <a:effectLst/>
                <a:latin typeface="+mn-lt"/>
                <a:ea typeface="+mn-ea"/>
                <a:cs typeface="+mn-cs"/>
              </a:rPr>
              <a:t>Dit geldt ook voor afbeeldingen: een vereenvoudigde weergave van bijvoorbeeld een windmolen/hart met de essentiële elementen is beter dan een realistische foto waar overbodige details te zien zijn. In dit geval: vereenvoudige weergave van de essentiële informatie. </a:t>
            </a:r>
            <a:endParaRPr lang="nl-NL" dirty="0"/>
          </a:p>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a:t>
            </a:fld>
            <a:endParaRPr lang="nl-NL"/>
          </a:p>
        </p:txBody>
      </p:sp>
    </p:spTree>
    <p:extLst>
      <p:ext uri="{BB962C8B-B14F-4D97-AF65-F5344CB8AC3E}">
        <p14:creationId xmlns:p14="http://schemas.microsoft.com/office/powerpoint/2010/main" val="2844901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35</a:t>
            </a:fld>
            <a:endParaRPr lang="nl-NL"/>
          </a:p>
        </p:txBody>
      </p:sp>
    </p:spTree>
    <p:extLst>
      <p:ext uri="{BB962C8B-B14F-4D97-AF65-F5344CB8AC3E}">
        <p14:creationId xmlns:p14="http://schemas.microsoft.com/office/powerpoint/2010/main" val="77570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37</a:t>
            </a:fld>
            <a:endParaRPr lang="nl-NL"/>
          </a:p>
        </p:txBody>
      </p:sp>
    </p:spTree>
    <p:extLst>
      <p:ext uri="{BB962C8B-B14F-4D97-AF65-F5344CB8AC3E}">
        <p14:creationId xmlns:p14="http://schemas.microsoft.com/office/powerpoint/2010/main" val="315584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https://www.youtube.com/watch?v=GAb_NhU7xD4&amp;feature=youtu.be</a:t>
            </a:r>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38</a:t>
            </a:fld>
            <a:endParaRPr lang="nl-NL"/>
          </a:p>
        </p:txBody>
      </p:sp>
    </p:spTree>
    <p:extLst>
      <p:ext uri="{BB962C8B-B14F-4D97-AF65-F5344CB8AC3E}">
        <p14:creationId xmlns:p14="http://schemas.microsoft.com/office/powerpoint/2010/main" val="1213849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https://www.youtube.com/watch?v=GAb_NhU7xD4&amp;feature=youtu.be</a:t>
            </a:r>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39</a:t>
            </a:fld>
            <a:endParaRPr lang="nl-NL"/>
          </a:p>
        </p:txBody>
      </p:sp>
    </p:spTree>
    <p:extLst>
      <p:ext uri="{BB962C8B-B14F-4D97-AF65-F5344CB8AC3E}">
        <p14:creationId xmlns:p14="http://schemas.microsoft.com/office/powerpoint/2010/main" val="650750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leerstrategieën</a:t>
            </a:r>
          </a:p>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40</a:t>
            </a:fld>
            <a:endParaRPr lang="nl-NL"/>
          </a:p>
        </p:txBody>
      </p:sp>
    </p:spTree>
    <p:extLst>
      <p:ext uri="{BB962C8B-B14F-4D97-AF65-F5344CB8AC3E}">
        <p14:creationId xmlns:p14="http://schemas.microsoft.com/office/powerpoint/2010/main" val="3322327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 </a:t>
            </a:r>
          </a:p>
          <a:p>
            <a:r>
              <a:rPr lang="nl-BE" dirty="0">
                <a:hlinkClick r:id="rId3"/>
              </a:rPr>
              <a:t>https://lovetoteach87.com/2019/05/02/examples-of-dual-coding-in-the-classroom/</a:t>
            </a:r>
            <a:endParaRPr lang="nl-BE" dirty="0"/>
          </a:p>
          <a:p>
            <a:endParaRPr lang="nl-BE" dirty="0"/>
          </a:p>
          <a:p>
            <a:r>
              <a:rPr lang="nl-BE" dirty="0"/>
              <a:t>Inhoud en doelen centraal (niet het middel dominant is)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41</a:t>
            </a:fld>
            <a:endParaRPr lang="nl-NL"/>
          </a:p>
        </p:txBody>
      </p:sp>
    </p:spTree>
    <p:extLst>
      <p:ext uri="{BB962C8B-B14F-4D97-AF65-F5344CB8AC3E}">
        <p14:creationId xmlns:p14="http://schemas.microsoft.com/office/powerpoint/2010/main" val="3044824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42</a:t>
            </a:fld>
            <a:endParaRPr lang="nl-NL"/>
          </a:p>
        </p:txBody>
      </p:sp>
    </p:spTree>
    <p:extLst>
      <p:ext uri="{BB962C8B-B14F-4D97-AF65-F5344CB8AC3E}">
        <p14:creationId xmlns:p14="http://schemas.microsoft.com/office/powerpoint/2010/main" val="3925480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Olicav.com</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44</a:t>
            </a:fld>
            <a:endParaRPr lang="nl-NL"/>
          </a:p>
        </p:txBody>
      </p:sp>
    </p:spTree>
    <p:extLst>
      <p:ext uri="{BB962C8B-B14F-4D97-AF65-F5344CB8AC3E}">
        <p14:creationId xmlns:p14="http://schemas.microsoft.com/office/powerpoint/2010/main" val="3014358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45</a:t>
            </a:fld>
            <a:endParaRPr lang="nl-NL"/>
          </a:p>
        </p:txBody>
      </p:sp>
    </p:spTree>
    <p:extLst>
      <p:ext uri="{BB962C8B-B14F-4D97-AF65-F5344CB8AC3E}">
        <p14:creationId xmlns:p14="http://schemas.microsoft.com/office/powerpoint/2010/main" val="3668873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46</a:t>
            </a:fld>
            <a:endParaRPr lang="nl-NL"/>
          </a:p>
        </p:txBody>
      </p:sp>
    </p:spTree>
    <p:extLst>
      <p:ext uri="{BB962C8B-B14F-4D97-AF65-F5344CB8AC3E}">
        <p14:creationId xmlns:p14="http://schemas.microsoft.com/office/powerpoint/2010/main" val="148991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5</a:t>
            </a:fld>
            <a:endParaRPr lang="nl-NL"/>
          </a:p>
        </p:txBody>
      </p:sp>
    </p:spTree>
    <p:extLst>
      <p:ext uri="{BB962C8B-B14F-4D97-AF65-F5344CB8AC3E}">
        <p14:creationId xmlns:p14="http://schemas.microsoft.com/office/powerpoint/2010/main" val="3248893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https://lovetoteach87.com/2019/05/02/examples-of-dual-coding-in-the-classroom/</a:t>
            </a:r>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47</a:t>
            </a:fld>
            <a:endParaRPr lang="nl-NL"/>
          </a:p>
        </p:txBody>
      </p:sp>
    </p:spTree>
    <p:extLst>
      <p:ext uri="{BB962C8B-B14F-4D97-AF65-F5344CB8AC3E}">
        <p14:creationId xmlns:p14="http://schemas.microsoft.com/office/powerpoint/2010/main" val="3969564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0" kern="1200" dirty="0">
                <a:solidFill>
                  <a:schemeClr val="tx1"/>
                </a:solidFill>
                <a:effectLst/>
                <a:latin typeface="+mn-lt"/>
                <a:ea typeface="+mn-ea"/>
                <a:cs typeface="+mn-cs"/>
              </a:rPr>
              <a:t>Fase 4: </a:t>
            </a:r>
            <a:r>
              <a:rPr lang="nl-BE" sz="1200" b="0" i="0" kern="1200" dirty="0">
                <a:solidFill>
                  <a:schemeClr val="tx1"/>
                </a:solidFill>
                <a:effectLst/>
                <a:latin typeface="+mn-lt"/>
                <a:ea typeface="+mn-ea"/>
                <a:cs typeface="+mn-cs"/>
              </a:rPr>
              <a:t>alternatieven </a:t>
            </a:r>
          </a:p>
          <a:p>
            <a:r>
              <a:rPr lang="nl-BE" sz="1200" b="0" i="0" kern="1200" dirty="0">
                <a:solidFill>
                  <a:schemeClr val="tx1"/>
                </a:solidFill>
                <a:effectLst/>
                <a:latin typeface="+mn-lt"/>
                <a:ea typeface="+mn-ea"/>
                <a:cs typeface="+mn-cs"/>
              </a:rPr>
              <a:t>Welke alternatieven zie ik (oplossingen of manieren om gebruik te maken van mijn ontdekking)?</a:t>
            </a:r>
          </a:p>
          <a:p>
            <a:r>
              <a:rPr lang="nl-BE" sz="1200" b="0" i="0" kern="1200" dirty="0">
                <a:solidFill>
                  <a:schemeClr val="tx1"/>
                </a:solidFill>
                <a:effectLst/>
                <a:latin typeface="+mn-lt"/>
                <a:ea typeface="+mn-ea"/>
                <a:cs typeface="+mn-cs"/>
              </a:rPr>
              <a:t>Welke voor- en nadelen hebben die?</a:t>
            </a:r>
          </a:p>
          <a:p>
            <a:r>
              <a:rPr lang="nl-BE" sz="1200" b="0" i="0" kern="1200" dirty="0">
                <a:solidFill>
                  <a:schemeClr val="tx1"/>
                </a:solidFill>
                <a:effectLst/>
                <a:latin typeface="+mn-lt"/>
                <a:ea typeface="+mn-ea"/>
                <a:cs typeface="+mn-cs"/>
              </a:rPr>
              <a:t>Wat neem ik me nu voor, voor de volgende keer?</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 </a:t>
            </a:r>
            <a:r>
              <a:rPr lang="nl-BE" sz="1200" b="1" i="0" kern="1200" dirty="0">
                <a:solidFill>
                  <a:schemeClr val="tx1"/>
                </a:solidFill>
                <a:effectLst/>
                <a:latin typeface="+mn-lt"/>
                <a:ea typeface="+mn-ea"/>
                <a:cs typeface="+mn-cs"/>
              </a:rPr>
              <a:t>Fase 5:</a:t>
            </a:r>
            <a:r>
              <a:rPr lang="nl-BE" sz="1200" b="0" i="0" kern="1200" dirty="0">
                <a:solidFill>
                  <a:schemeClr val="tx1"/>
                </a:solidFill>
                <a:effectLst/>
                <a:latin typeface="+mn-lt"/>
                <a:ea typeface="+mn-ea"/>
                <a:cs typeface="+mn-cs"/>
              </a:rPr>
              <a:t> uitproberen</a:t>
            </a:r>
          </a:p>
          <a:p>
            <a:r>
              <a:rPr lang="nl-BE" sz="1200" b="0" i="0" kern="1200" dirty="0">
                <a:solidFill>
                  <a:schemeClr val="tx1"/>
                </a:solidFill>
                <a:effectLst/>
                <a:latin typeface="+mn-lt"/>
                <a:ea typeface="+mn-ea"/>
                <a:cs typeface="+mn-cs"/>
              </a:rPr>
              <a:t>Wat wil ik bereiken?</a:t>
            </a:r>
          </a:p>
          <a:p>
            <a:r>
              <a:rPr lang="nl-BE" sz="1200" b="0" i="0" kern="1200" dirty="0">
                <a:solidFill>
                  <a:schemeClr val="tx1"/>
                </a:solidFill>
                <a:effectLst/>
                <a:latin typeface="+mn-lt"/>
                <a:ea typeface="+mn-ea"/>
                <a:cs typeface="+mn-cs"/>
              </a:rPr>
              <a:t>Waar wil ik op letten?</a:t>
            </a:r>
          </a:p>
          <a:p>
            <a:r>
              <a:rPr lang="nl-BE" sz="1200" b="0" i="0" kern="1200" dirty="0">
                <a:solidFill>
                  <a:schemeClr val="tx1"/>
                </a:solidFill>
                <a:effectLst/>
                <a:latin typeface="+mn-lt"/>
                <a:ea typeface="+mn-ea"/>
                <a:cs typeface="+mn-cs"/>
              </a:rPr>
              <a:t>Wat wil ik uitproberen?</a:t>
            </a:r>
          </a:p>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48</a:t>
            </a:fld>
            <a:endParaRPr lang="nl-NL"/>
          </a:p>
        </p:txBody>
      </p:sp>
    </p:spTree>
    <p:extLst>
      <p:ext uri="{BB962C8B-B14F-4D97-AF65-F5344CB8AC3E}">
        <p14:creationId xmlns:p14="http://schemas.microsoft.com/office/powerpoint/2010/main" val="1974078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49</a:t>
            </a:fld>
            <a:endParaRPr lang="nl-NL"/>
          </a:p>
        </p:txBody>
      </p:sp>
    </p:spTree>
    <p:extLst>
      <p:ext uri="{BB962C8B-B14F-4D97-AF65-F5344CB8AC3E}">
        <p14:creationId xmlns:p14="http://schemas.microsoft.com/office/powerpoint/2010/main" val="4170942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52</a:t>
            </a:fld>
            <a:endParaRPr lang="nl-NL"/>
          </a:p>
        </p:txBody>
      </p:sp>
    </p:spTree>
    <p:extLst>
      <p:ext uri="{BB962C8B-B14F-4D97-AF65-F5344CB8AC3E}">
        <p14:creationId xmlns:p14="http://schemas.microsoft.com/office/powerpoint/2010/main" val="46901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B90366D-C637-4703-958B-226BE548485A}" type="slidenum">
              <a:rPr lang="nl-NL" smtClean="0"/>
              <a:pPr/>
              <a:t>7</a:t>
            </a:fld>
            <a:endParaRPr lang="nl-NL"/>
          </a:p>
        </p:txBody>
      </p:sp>
    </p:spTree>
    <p:extLst>
      <p:ext uri="{BB962C8B-B14F-4D97-AF65-F5344CB8AC3E}">
        <p14:creationId xmlns:p14="http://schemas.microsoft.com/office/powerpoint/2010/main" val="99710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Hier kan je toelichten wat het doel is van deze intervisie kaarten. Het is een HULPMIDDEL om tot inzicht en leren te komen, het laat je dieper nadenken over bepaalde casussen/klassituaties. </a:t>
            </a:r>
            <a:br>
              <a:rPr lang="nl-BE" sz="1200" b="0" i="0" kern="1200" dirty="0">
                <a:solidFill>
                  <a:schemeClr val="tx1"/>
                </a:solidFill>
                <a:effectLst/>
                <a:latin typeface="+mn-lt"/>
                <a:ea typeface="+mn-ea"/>
                <a:cs typeface="+mn-cs"/>
              </a:rPr>
            </a:br>
            <a:r>
              <a:rPr lang="nl-BE" sz="1200" b="0" i="0" kern="1200" dirty="0">
                <a:solidFill>
                  <a:schemeClr val="tx1"/>
                </a:solidFill>
                <a:effectLst/>
                <a:latin typeface="+mn-lt"/>
                <a:ea typeface="+mn-ea"/>
                <a:cs typeface="+mn-cs"/>
              </a:rPr>
              <a:t>Jij als klaskit trainer bent er nu om deze vragen te stellen, maar als je twee groepen hebt, kan je één groep met deze intervisiekaarten aan de slag laten gaan. </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Wat was de concrete situatie?</a:t>
            </a:r>
          </a:p>
          <a:p>
            <a:r>
              <a:rPr lang="nl-BE" sz="1200" b="0" i="0" kern="1200" dirty="0">
                <a:solidFill>
                  <a:schemeClr val="tx1"/>
                </a:solidFill>
                <a:effectLst/>
                <a:latin typeface="+mn-lt"/>
                <a:ea typeface="+mn-ea"/>
                <a:cs typeface="+mn-cs"/>
              </a:rPr>
              <a:t>Wat was mijn taak binnen deze situatie?</a:t>
            </a:r>
          </a:p>
          <a:p>
            <a:r>
              <a:rPr lang="nl-BE" sz="1200" b="0" i="0" kern="1200" dirty="0">
                <a:solidFill>
                  <a:schemeClr val="tx1"/>
                </a:solidFill>
                <a:effectLst/>
                <a:latin typeface="+mn-lt"/>
                <a:ea typeface="+mn-ea"/>
                <a:cs typeface="+mn-cs"/>
              </a:rPr>
              <a:t>Welke concrete acties heb ik in deze situatie ondernomen?</a:t>
            </a:r>
          </a:p>
          <a:p>
            <a:r>
              <a:rPr lang="nl-BE" sz="1200" b="0" i="0" kern="1200" dirty="0">
                <a:solidFill>
                  <a:schemeClr val="tx1"/>
                </a:solidFill>
                <a:effectLst/>
                <a:latin typeface="+mn-lt"/>
                <a:ea typeface="+mn-ea"/>
                <a:cs typeface="+mn-cs"/>
              </a:rPr>
              <a:t>Wat was het resultaat van deze acties?</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Wat zag ik?</a:t>
            </a:r>
          </a:p>
          <a:p>
            <a:r>
              <a:rPr lang="nl-BE" sz="1200" b="0" i="0" kern="1200" dirty="0">
                <a:solidFill>
                  <a:schemeClr val="tx1"/>
                </a:solidFill>
                <a:effectLst/>
                <a:latin typeface="+mn-lt"/>
                <a:ea typeface="+mn-ea"/>
                <a:cs typeface="+mn-cs"/>
              </a:rPr>
              <a:t>Wat deed ik?</a:t>
            </a:r>
          </a:p>
          <a:p>
            <a:r>
              <a:rPr lang="nl-BE" sz="1200" b="0" i="0" kern="1200" dirty="0">
                <a:solidFill>
                  <a:schemeClr val="tx1"/>
                </a:solidFill>
                <a:effectLst/>
                <a:latin typeface="+mn-lt"/>
                <a:ea typeface="+mn-ea"/>
                <a:cs typeface="+mn-cs"/>
              </a:rPr>
              <a:t>Wat dacht ik?</a:t>
            </a:r>
          </a:p>
          <a:p>
            <a:r>
              <a:rPr lang="nl-BE" sz="1200" b="0" i="0" kern="1200" dirty="0">
                <a:solidFill>
                  <a:schemeClr val="tx1"/>
                </a:solidFill>
                <a:effectLst/>
                <a:latin typeface="+mn-lt"/>
                <a:ea typeface="+mn-ea"/>
                <a:cs typeface="+mn-cs"/>
              </a:rPr>
              <a:t>Wat voelde ik?</a:t>
            </a:r>
          </a:p>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8</a:t>
            </a:fld>
            <a:endParaRPr lang="nl-NL"/>
          </a:p>
        </p:txBody>
      </p:sp>
    </p:spTree>
    <p:extLst>
      <p:ext uri="{BB962C8B-B14F-4D97-AF65-F5344CB8AC3E}">
        <p14:creationId xmlns:p14="http://schemas.microsoft.com/office/powerpoint/2010/main" val="27191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Eventueel zou je aan de start van intervisie 2 kunnen polsen naar waar de deelnemers tot nu toe staan. </a:t>
            </a:r>
            <a:br>
              <a:rPr lang="nl-NL" dirty="0"/>
            </a:br>
            <a:br>
              <a:rPr lang="nl-NL" dirty="0"/>
            </a:br>
            <a:r>
              <a:rPr lang="nl-NL" dirty="0"/>
              <a:t>&gt; maak gerust je eigen versie van deze ‘peiling’ of laat het vallen indien je zicht hebt op wat de deelnemers aan het toepassen zijn (bv. allemaal hun voorbereiding ingediend). </a:t>
            </a:r>
            <a:br>
              <a:rPr lang="nl-NL" dirty="0"/>
            </a:br>
            <a:r>
              <a:rPr lang="nl-NL" dirty="0"/>
              <a:t>Ik deed dit vooral omdat ik slecht 1 inzending (nl. voorbereiding voor Trap 2) had gekregen.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9</a:t>
            </a:fld>
            <a:endParaRPr lang="nl-NL"/>
          </a:p>
        </p:txBody>
      </p:sp>
    </p:spTree>
    <p:extLst>
      <p:ext uri="{BB962C8B-B14F-4D97-AF65-F5344CB8AC3E}">
        <p14:creationId xmlns:p14="http://schemas.microsoft.com/office/powerpoint/2010/main" val="342196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10</a:t>
            </a:fld>
            <a:endParaRPr lang="nl-NL"/>
          </a:p>
        </p:txBody>
      </p:sp>
    </p:spTree>
    <p:extLst>
      <p:ext uri="{BB962C8B-B14F-4D97-AF65-F5344CB8AC3E}">
        <p14:creationId xmlns:p14="http://schemas.microsoft.com/office/powerpoint/2010/main" val="147978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W1: presenteer multimediaal? </a:t>
            </a:r>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11</a:t>
            </a:fld>
            <a:endParaRPr lang="nl-NL"/>
          </a:p>
        </p:txBody>
      </p:sp>
    </p:spTree>
    <p:extLst>
      <p:ext uri="{BB962C8B-B14F-4D97-AF65-F5344CB8AC3E}">
        <p14:creationId xmlns:p14="http://schemas.microsoft.com/office/powerpoint/2010/main" val="59621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268C59-1140-2441-BDB0-515321BAFE61}"/>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nl-BE"/>
          </a:p>
        </p:txBody>
      </p:sp>
      <p:sp>
        <p:nvSpPr>
          <p:cNvPr id="3" name="Ondertitel 2">
            <a:extLst>
              <a:ext uri="{FF2B5EF4-FFF2-40B4-BE49-F238E27FC236}">
                <a16:creationId xmlns:a16="http://schemas.microsoft.com/office/drawing/2014/main" id="{B37DBC95-7750-2C4F-B818-CB4CBB6F69F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3211E46C-2AED-9A4D-9A72-12BC1253DCE4}"/>
              </a:ext>
            </a:extLst>
          </p:cNvPr>
          <p:cNvSpPr>
            <a:spLocks noGrp="1"/>
          </p:cNvSpPr>
          <p:nvPr>
            <p:ph type="dt" sz="half" idx="10"/>
          </p:nvPr>
        </p:nvSpPr>
        <p:spPr/>
        <p:txBody>
          <a:bodyPr/>
          <a:lstStyle/>
          <a:p>
            <a:fld id="{93AAF648-F7C9-124E-820A-EB398FA724CF}" type="datetimeFigureOut">
              <a:rPr lang="nl-BE" smtClean="0"/>
              <a:t>21/04/2023</a:t>
            </a:fld>
            <a:endParaRPr lang="nl-BE"/>
          </a:p>
        </p:txBody>
      </p:sp>
      <p:sp>
        <p:nvSpPr>
          <p:cNvPr id="5" name="Tijdelijke aanduiding voor voettekst 4">
            <a:extLst>
              <a:ext uri="{FF2B5EF4-FFF2-40B4-BE49-F238E27FC236}">
                <a16:creationId xmlns:a16="http://schemas.microsoft.com/office/drawing/2014/main" id="{45B43F35-66DA-5640-B14F-5C4D05B7627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9165AF1-4753-AB44-81BF-3620F1DBF641}"/>
              </a:ext>
            </a:extLst>
          </p:cNvPr>
          <p:cNvSpPr>
            <a:spLocks noGrp="1"/>
          </p:cNvSpPr>
          <p:nvPr>
            <p:ph type="sldNum" sz="quarter" idx="12"/>
          </p:nvPr>
        </p:nvSpPr>
        <p:spPr/>
        <p:txBody>
          <a:bodyPr/>
          <a:lstStyle/>
          <a:p>
            <a:fld id="{34D259B7-7ECA-2F42-BBF1-5E26409D92AB}" type="slidenum">
              <a:rPr lang="nl-BE" smtClean="0"/>
              <a:t>‹nr.›</a:t>
            </a:fld>
            <a:endParaRPr lang="nl-BE"/>
          </a:p>
        </p:txBody>
      </p:sp>
    </p:spTree>
    <p:extLst>
      <p:ext uri="{BB962C8B-B14F-4D97-AF65-F5344CB8AC3E}">
        <p14:creationId xmlns:p14="http://schemas.microsoft.com/office/powerpoint/2010/main" val="383103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6F3B2-3333-6C4D-A517-6CE69787382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9D49F6A-12DC-C74E-8808-87C125728574}"/>
              </a:ext>
            </a:extLst>
          </p:cNvPr>
          <p:cNvSpPr>
            <a:spLocks noGrp="1"/>
          </p:cNvSpPr>
          <p:nvPr>
            <p:ph type="body" orient="vert" idx="1"/>
          </p:nvPr>
        </p:nvSpPr>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6F329371-846F-E848-A997-389843327CD5}"/>
              </a:ext>
            </a:extLst>
          </p:cNvPr>
          <p:cNvSpPr>
            <a:spLocks noGrp="1"/>
          </p:cNvSpPr>
          <p:nvPr>
            <p:ph type="dt" sz="half" idx="10"/>
          </p:nvPr>
        </p:nvSpPr>
        <p:spPr/>
        <p:txBody>
          <a:bodyPr/>
          <a:lstStyle/>
          <a:p>
            <a:pPr>
              <a:defRPr/>
            </a:pPr>
            <a:endParaRPr lang="en-US">
              <a:solidFill>
                <a:prstClr val="white"/>
              </a:solidFill>
            </a:endParaRPr>
          </a:p>
        </p:txBody>
      </p:sp>
      <p:sp>
        <p:nvSpPr>
          <p:cNvPr id="5" name="Tijdelijke aanduiding voor voettekst 4">
            <a:extLst>
              <a:ext uri="{FF2B5EF4-FFF2-40B4-BE49-F238E27FC236}">
                <a16:creationId xmlns:a16="http://schemas.microsoft.com/office/drawing/2014/main" id="{5F5DC3B2-516C-5E4F-A09A-3A281A718B38}"/>
              </a:ext>
            </a:extLst>
          </p:cNvPr>
          <p:cNvSpPr>
            <a:spLocks noGrp="1"/>
          </p:cNvSpPr>
          <p:nvPr>
            <p:ph type="ftr" sz="quarter" idx="11"/>
          </p:nvPr>
        </p:nvSpPr>
        <p:spPr/>
        <p:txBody>
          <a:bodyPr/>
          <a:lstStyle/>
          <a:p>
            <a:pPr>
              <a:defRPr/>
            </a:pPr>
            <a:endParaRPr lang="en-US">
              <a:solidFill>
                <a:prstClr val="white"/>
              </a:solidFill>
            </a:endParaRPr>
          </a:p>
        </p:txBody>
      </p:sp>
      <p:sp>
        <p:nvSpPr>
          <p:cNvPr id="6" name="Tijdelijke aanduiding voor dianummer 5">
            <a:extLst>
              <a:ext uri="{FF2B5EF4-FFF2-40B4-BE49-F238E27FC236}">
                <a16:creationId xmlns:a16="http://schemas.microsoft.com/office/drawing/2014/main" id="{30DF51C9-4378-EE40-828A-8AF2513B04F9}"/>
              </a:ext>
            </a:extLst>
          </p:cNvPr>
          <p:cNvSpPr>
            <a:spLocks noGrp="1"/>
          </p:cNvSpPr>
          <p:nvPr>
            <p:ph type="sldNum" sz="quarter" idx="12"/>
          </p:nvPr>
        </p:nvSpPr>
        <p:spPr/>
        <p:txBody>
          <a:bodyPr/>
          <a:lstStyle/>
          <a:p>
            <a:pPr>
              <a:defRPr/>
            </a:pPr>
            <a:fld id="{261BCC69-71BA-4368-A8CB-CB923A3D90F3}"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182031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1641FB7-0A49-D349-9C62-AA7FA620CB6E}"/>
              </a:ext>
            </a:extLst>
          </p:cNvPr>
          <p:cNvSpPr>
            <a:spLocks noGrp="1"/>
          </p:cNvSpPr>
          <p:nvPr>
            <p:ph type="title" orient="vert"/>
          </p:nvPr>
        </p:nvSpPr>
        <p:spPr>
          <a:xfrm>
            <a:off x="6543675" y="365125"/>
            <a:ext cx="1971675"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1C289A0-9945-8E46-8B1F-86A5E5728556}"/>
              </a:ext>
            </a:extLst>
          </p:cNvPr>
          <p:cNvSpPr>
            <a:spLocks noGrp="1"/>
          </p:cNvSpPr>
          <p:nvPr>
            <p:ph type="body" orient="vert" idx="1"/>
          </p:nvPr>
        </p:nvSpPr>
        <p:spPr>
          <a:xfrm>
            <a:off x="628650" y="365125"/>
            <a:ext cx="5800725" cy="5811838"/>
          </a:xfrm>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A07B0EB-E8A3-FA43-B6A3-9CE18A4D3E77}"/>
              </a:ext>
            </a:extLst>
          </p:cNvPr>
          <p:cNvSpPr>
            <a:spLocks noGrp="1"/>
          </p:cNvSpPr>
          <p:nvPr>
            <p:ph type="dt" sz="half" idx="10"/>
          </p:nvPr>
        </p:nvSpPr>
        <p:spPr/>
        <p:txBody>
          <a:bodyPr/>
          <a:lstStyle/>
          <a:p>
            <a:pPr>
              <a:defRPr/>
            </a:pPr>
            <a:endParaRPr lang="en-US">
              <a:solidFill>
                <a:prstClr val="white"/>
              </a:solidFill>
            </a:endParaRPr>
          </a:p>
        </p:txBody>
      </p:sp>
      <p:sp>
        <p:nvSpPr>
          <p:cNvPr id="5" name="Tijdelijke aanduiding voor voettekst 4">
            <a:extLst>
              <a:ext uri="{FF2B5EF4-FFF2-40B4-BE49-F238E27FC236}">
                <a16:creationId xmlns:a16="http://schemas.microsoft.com/office/drawing/2014/main" id="{1A972973-1832-9644-A679-027CA07CFDC7}"/>
              </a:ext>
            </a:extLst>
          </p:cNvPr>
          <p:cNvSpPr>
            <a:spLocks noGrp="1"/>
          </p:cNvSpPr>
          <p:nvPr>
            <p:ph type="ftr" sz="quarter" idx="11"/>
          </p:nvPr>
        </p:nvSpPr>
        <p:spPr/>
        <p:txBody>
          <a:bodyPr/>
          <a:lstStyle/>
          <a:p>
            <a:pPr>
              <a:defRPr/>
            </a:pPr>
            <a:endParaRPr lang="en-US">
              <a:solidFill>
                <a:prstClr val="white"/>
              </a:solidFill>
            </a:endParaRPr>
          </a:p>
        </p:txBody>
      </p:sp>
      <p:sp>
        <p:nvSpPr>
          <p:cNvPr id="6" name="Tijdelijke aanduiding voor dianummer 5">
            <a:extLst>
              <a:ext uri="{FF2B5EF4-FFF2-40B4-BE49-F238E27FC236}">
                <a16:creationId xmlns:a16="http://schemas.microsoft.com/office/drawing/2014/main" id="{9F88A39D-74BB-2B42-9CCF-D9A88802C2E3}"/>
              </a:ext>
            </a:extLst>
          </p:cNvPr>
          <p:cNvSpPr>
            <a:spLocks noGrp="1"/>
          </p:cNvSpPr>
          <p:nvPr>
            <p:ph type="sldNum" sz="quarter" idx="12"/>
          </p:nvPr>
        </p:nvSpPr>
        <p:spPr/>
        <p:txBody>
          <a:bodyPr/>
          <a:lstStyle/>
          <a:p>
            <a:pPr>
              <a:defRPr/>
            </a:pPr>
            <a:fld id="{E416B1DE-F792-4BD2-99C7-895CF107585E}"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396808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6102000"/>
            <a:ext cx="9144000" cy="7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1800"/>
          </a:p>
        </p:txBody>
      </p:sp>
      <p:sp>
        <p:nvSpPr>
          <p:cNvPr id="3" name="Tijdelijke aanduiding voor inhoud 2"/>
          <p:cNvSpPr>
            <a:spLocks noGrp="1"/>
          </p:cNvSpPr>
          <p:nvPr>
            <p:ph idx="1"/>
          </p:nvPr>
        </p:nvSpPr>
        <p:spPr>
          <a:xfrm>
            <a:off x="467544" y="1600201"/>
            <a:ext cx="8208912" cy="42770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BE"/>
              <a:t>AHS - PBAOSO - PRAKTIJK 3.1 - Lessen in orde - 2013-2014 - Piet BUYSE</a:t>
            </a:r>
            <a:endParaRPr lang="nl-NL"/>
          </a:p>
        </p:txBody>
      </p:sp>
      <p:sp>
        <p:nvSpPr>
          <p:cNvPr id="6" name="Tijdelijke aanduiding voor dianummer 5"/>
          <p:cNvSpPr>
            <a:spLocks noGrp="1"/>
          </p:cNvSpPr>
          <p:nvPr>
            <p:ph type="sldNum" sz="quarter" idx="12"/>
          </p:nvPr>
        </p:nvSpPr>
        <p:spPr/>
        <p:txBody>
          <a:bodyPr/>
          <a:lstStyle/>
          <a:p>
            <a:fld id="{61A5F08B-08AE-4581-A5CB-D6D9DA0972F7}" type="slidenum">
              <a:rPr lang="nl-NL" smtClean="0"/>
              <a:pPr/>
              <a:t>‹nr.›</a:t>
            </a:fld>
            <a:endParaRPr lang="nl-NL"/>
          </a:p>
        </p:txBody>
      </p:sp>
      <p:sp>
        <p:nvSpPr>
          <p:cNvPr id="9" name="Titel 1"/>
          <p:cNvSpPr>
            <a:spLocks noGrp="1"/>
          </p:cNvSpPr>
          <p:nvPr>
            <p:ph type="title"/>
          </p:nvPr>
        </p:nvSpPr>
        <p:spPr>
          <a:xfrm>
            <a:off x="467544" y="274638"/>
            <a:ext cx="8208912" cy="1143000"/>
          </a:xfrm>
        </p:spPr>
        <p:txBody>
          <a:bodyPr anchor="b" anchorCtr="0"/>
          <a:lstStyle>
            <a:lvl1pPr algn="l">
              <a:lnSpc>
                <a:spcPct val="90000"/>
              </a:lnSpc>
              <a:defRPr b="1">
                <a:solidFill>
                  <a:schemeClr val="accent4"/>
                </a:solidFill>
              </a:defRPr>
            </a:lvl1pPr>
          </a:lstStyle>
          <a:p>
            <a:r>
              <a:rPr lang="nl-NL"/>
              <a:t>Klik om de stijl te bewerken</a:t>
            </a:r>
          </a:p>
        </p:txBody>
      </p:sp>
      <p:pic>
        <p:nvPicPr>
          <p:cNvPr id="14" name="Afbeelding 13" descr="ARTEV_lo_wit_PPT_RGB.png"/>
          <p:cNvPicPr>
            <a:picLocks noChangeAspect="1"/>
          </p:cNvPicPr>
          <p:nvPr userDrawn="1"/>
        </p:nvPicPr>
        <p:blipFill>
          <a:blip r:embed="rId2" cstate="print"/>
          <a:stretch>
            <a:fillRect/>
          </a:stretch>
        </p:blipFill>
        <p:spPr>
          <a:xfrm>
            <a:off x="8172400" y="6309326"/>
            <a:ext cx="476250" cy="29527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6" name="Rechthoek 5"/>
          <p:cNvSpPr/>
          <p:nvPr userDrawn="1"/>
        </p:nvSpPr>
        <p:spPr>
          <a:xfrm>
            <a:off x="0" y="6102000"/>
            <a:ext cx="9144000" cy="7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1800"/>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r>
              <a:rPr lang="nl-BE"/>
              <a:t>AHS - PBAOSO - PRAKTIJK 3.1 - Lessen in orde - 2013-2014 - Piet BUYSE</a:t>
            </a:r>
            <a:endParaRPr lang="nl-NL"/>
          </a:p>
        </p:txBody>
      </p:sp>
      <p:sp>
        <p:nvSpPr>
          <p:cNvPr id="5" name="Tijdelijke aanduiding voor dianummer 4"/>
          <p:cNvSpPr>
            <a:spLocks noGrp="1"/>
          </p:cNvSpPr>
          <p:nvPr>
            <p:ph type="sldNum" sz="quarter" idx="12"/>
          </p:nvPr>
        </p:nvSpPr>
        <p:spPr/>
        <p:txBody>
          <a:bodyPr/>
          <a:lstStyle/>
          <a:p>
            <a:fld id="{61A5F08B-08AE-4581-A5CB-D6D9DA0972F7}" type="slidenum">
              <a:rPr lang="nl-NL" smtClean="0"/>
              <a:pPr/>
              <a:t>‹nr.›</a:t>
            </a:fld>
            <a:endParaRPr lang="nl-NL"/>
          </a:p>
        </p:txBody>
      </p:sp>
      <p:sp>
        <p:nvSpPr>
          <p:cNvPr id="8" name="Titel 1"/>
          <p:cNvSpPr>
            <a:spLocks noGrp="1"/>
          </p:cNvSpPr>
          <p:nvPr>
            <p:ph type="title"/>
          </p:nvPr>
        </p:nvSpPr>
        <p:spPr>
          <a:xfrm>
            <a:off x="467544" y="274638"/>
            <a:ext cx="8208912" cy="1143000"/>
          </a:xfrm>
        </p:spPr>
        <p:txBody>
          <a:bodyPr anchor="b" anchorCtr="0"/>
          <a:lstStyle>
            <a:lvl1pPr algn="l">
              <a:lnSpc>
                <a:spcPct val="90000"/>
              </a:lnSpc>
              <a:defRPr b="1">
                <a:solidFill>
                  <a:schemeClr val="accent4"/>
                </a:solidFill>
              </a:defRPr>
            </a:lvl1pPr>
          </a:lstStyle>
          <a:p>
            <a:r>
              <a:rPr lang="nl-NL"/>
              <a:t>Klik om de stijl te bewerken</a:t>
            </a:r>
          </a:p>
        </p:txBody>
      </p:sp>
      <p:pic>
        <p:nvPicPr>
          <p:cNvPr id="9" name="Afbeelding 8" descr="ARTEV_lo_wit_PPT_RGB.png"/>
          <p:cNvPicPr>
            <a:picLocks noChangeAspect="1"/>
          </p:cNvPicPr>
          <p:nvPr userDrawn="1"/>
        </p:nvPicPr>
        <p:blipFill>
          <a:blip r:embed="rId2" cstate="print"/>
          <a:stretch>
            <a:fillRect/>
          </a:stretch>
        </p:blipFill>
        <p:spPr>
          <a:xfrm>
            <a:off x="8172400" y="6309326"/>
            <a:ext cx="476250" cy="29527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en verticale tekst">
    <p:spTree>
      <p:nvGrpSpPr>
        <p:cNvPr id="1" name=""/>
        <p:cNvGrpSpPr/>
        <p:nvPr/>
      </p:nvGrpSpPr>
      <p:grpSpPr>
        <a:xfrm>
          <a:off x="0" y="0"/>
          <a:ext cx="0" cy="0"/>
          <a:chOff x="0" y="0"/>
          <a:chExt cx="0" cy="0"/>
        </a:xfrm>
      </p:grpSpPr>
      <p:sp>
        <p:nvSpPr>
          <p:cNvPr id="7" name="Rechthoek 6"/>
          <p:cNvSpPr/>
          <p:nvPr userDrawn="1"/>
        </p:nvSpPr>
        <p:spPr>
          <a:xfrm>
            <a:off x="0" y="6102000"/>
            <a:ext cx="9144000" cy="7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1800"/>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BE"/>
              <a:t>AHS - PBAOSO - PRAKTIJK 3.1 - Lessen in orde - 2013-2014 - Piet BUYSE</a:t>
            </a:r>
            <a:endParaRPr lang="nl-NL"/>
          </a:p>
        </p:txBody>
      </p:sp>
      <p:sp>
        <p:nvSpPr>
          <p:cNvPr id="6" name="Tijdelijke aanduiding voor dianummer 5"/>
          <p:cNvSpPr>
            <a:spLocks noGrp="1"/>
          </p:cNvSpPr>
          <p:nvPr>
            <p:ph type="sldNum" sz="quarter" idx="12"/>
          </p:nvPr>
        </p:nvSpPr>
        <p:spPr/>
        <p:txBody>
          <a:bodyPr/>
          <a:lstStyle/>
          <a:p>
            <a:fld id="{61A5F08B-08AE-4581-A5CB-D6D9DA0972F7}" type="slidenum">
              <a:rPr lang="nl-NL" smtClean="0"/>
              <a:pPr/>
              <a:t>‹nr.›</a:t>
            </a:fld>
            <a:endParaRPr lang="nl-NL"/>
          </a:p>
        </p:txBody>
      </p:sp>
      <p:sp>
        <p:nvSpPr>
          <p:cNvPr id="9" name="Titel 1"/>
          <p:cNvSpPr>
            <a:spLocks noGrp="1"/>
          </p:cNvSpPr>
          <p:nvPr>
            <p:ph type="title"/>
          </p:nvPr>
        </p:nvSpPr>
        <p:spPr>
          <a:xfrm>
            <a:off x="467544" y="274638"/>
            <a:ext cx="8208912" cy="1143000"/>
          </a:xfrm>
        </p:spPr>
        <p:txBody>
          <a:bodyPr anchor="b" anchorCtr="0"/>
          <a:lstStyle>
            <a:lvl1pPr algn="l">
              <a:lnSpc>
                <a:spcPct val="90000"/>
              </a:lnSpc>
              <a:defRPr b="1">
                <a:solidFill>
                  <a:schemeClr val="accent4"/>
                </a:solidFill>
              </a:defRPr>
            </a:lvl1pPr>
          </a:lstStyle>
          <a:p>
            <a:r>
              <a:rPr lang="nl-NL"/>
              <a:t>Klik om de stijl te bewerken</a:t>
            </a:r>
          </a:p>
        </p:txBody>
      </p:sp>
      <p:pic>
        <p:nvPicPr>
          <p:cNvPr id="10" name="Afbeelding 9" descr="ARTEV_lo_wit_PPT_RGB.png"/>
          <p:cNvPicPr>
            <a:picLocks noChangeAspect="1"/>
          </p:cNvPicPr>
          <p:nvPr userDrawn="1"/>
        </p:nvPicPr>
        <p:blipFill>
          <a:blip r:embed="rId2" cstate="print"/>
          <a:stretch>
            <a:fillRect/>
          </a:stretch>
        </p:blipFill>
        <p:spPr>
          <a:xfrm>
            <a:off x="8172400" y="6309326"/>
            <a:ext cx="476250" cy="29527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8BEF9-0823-3549-A5A0-BB3A1BA30009}"/>
              </a:ext>
            </a:extLst>
          </p:cNvPr>
          <p:cNvSpPr>
            <a:spLocks noGrp="1"/>
          </p:cNvSpPr>
          <p:nvPr>
            <p:ph type="title"/>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30366AA2-8858-D649-B5BB-0AF3C9C44CC7}"/>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AE4FECFC-EDF5-084A-B502-D02F0A3159DA}"/>
              </a:ext>
            </a:extLst>
          </p:cNvPr>
          <p:cNvSpPr>
            <a:spLocks noGrp="1"/>
          </p:cNvSpPr>
          <p:nvPr>
            <p:ph type="dt" sz="half" idx="10"/>
          </p:nvPr>
        </p:nvSpPr>
        <p:spPr/>
        <p:txBody>
          <a:bodyPr/>
          <a:lstStyle/>
          <a:p>
            <a:pPr>
              <a:defRPr/>
            </a:pPr>
            <a:endParaRPr lang="en-US">
              <a:solidFill>
                <a:prstClr val="white"/>
              </a:solidFill>
            </a:endParaRPr>
          </a:p>
        </p:txBody>
      </p:sp>
      <p:sp>
        <p:nvSpPr>
          <p:cNvPr id="5" name="Tijdelijke aanduiding voor voettekst 4">
            <a:extLst>
              <a:ext uri="{FF2B5EF4-FFF2-40B4-BE49-F238E27FC236}">
                <a16:creationId xmlns:a16="http://schemas.microsoft.com/office/drawing/2014/main" id="{741E79C1-5660-544A-8751-13C59797A089}"/>
              </a:ext>
            </a:extLst>
          </p:cNvPr>
          <p:cNvSpPr>
            <a:spLocks noGrp="1"/>
          </p:cNvSpPr>
          <p:nvPr>
            <p:ph type="ftr" sz="quarter" idx="11"/>
          </p:nvPr>
        </p:nvSpPr>
        <p:spPr/>
        <p:txBody>
          <a:bodyPr/>
          <a:lstStyle/>
          <a:p>
            <a:pPr>
              <a:defRPr/>
            </a:pPr>
            <a:endParaRPr lang="en-US">
              <a:solidFill>
                <a:prstClr val="white"/>
              </a:solidFill>
            </a:endParaRPr>
          </a:p>
        </p:txBody>
      </p:sp>
      <p:sp>
        <p:nvSpPr>
          <p:cNvPr id="6" name="Tijdelijke aanduiding voor dianummer 5">
            <a:extLst>
              <a:ext uri="{FF2B5EF4-FFF2-40B4-BE49-F238E27FC236}">
                <a16:creationId xmlns:a16="http://schemas.microsoft.com/office/drawing/2014/main" id="{75032B32-CA2E-A042-92F0-3CC8391F67A1}"/>
              </a:ext>
            </a:extLst>
          </p:cNvPr>
          <p:cNvSpPr>
            <a:spLocks noGrp="1"/>
          </p:cNvSpPr>
          <p:nvPr>
            <p:ph type="sldNum" sz="quarter" idx="12"/>
          </p:nvPr>
        </p:nvSpPr>
        <p:spPr/>
        <p:txBody>
          <a:bodyPr/>
          <a:lstStyle/>
          <a:p>
            <a:pPr>
              <a:defRPr/>
            </a:pPr>
            <a:fld id="{8CD27B02-0B55-448B-B8D9-2A846A3857C9}"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158720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89AA2-02F8-B546-973C-5292B5799013}"/>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2249AAE-9F35-E24D-BF36-9685B4E5541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3C8611F-6411-AE47-B22C-E43222EDCE4A}"/>
              </a:ext>
            </a:extLst>
          </p:cNvPr>
          <p:cNvSpPr>
            <a:spLocks noGrp="1"/>
          </p:cNvSpPr>
          <p:nvPr>
            <p:ph type="dt" sz="half" idx="10"/>
          </p:nvPr>
        </p:nvSpPr>
        <p:spPr/>
        <p:txBody>
          <a:bodyPr/>
          <a:lstStyle/>
          <a:p>
            <a:pPr>
              <a:defRPr/>
            </a:pPr>
            <a:endParaRPr lang="en-US">
              <a:solidFill>
                <a:prstClr val="white"/>
              </a:solidFill>
            </a:endParaRPr>
          </a:p>
        </p:txBody>
      </p:sp>
      <p:sp>
        <p:nvSpPr>
          <p:cNvPr id="5" name="Tijdelijke aanduiding voor voettekst 4">
            <a:extLst>
              <a:ext uri="{FF2B5EF4-FFF2-40B4-BE49-F238E27FC236}">
                <a16:creationId xmlns:a16="http://schemas.microsoft.com/office/drawing/2014/main" id="{36C58633-709B-BE4E-B912-93EE0DEFBC56}"/>
              </a:ext>
            </a:extLst>
          </p:cNvPr>
          <p:cNvSpPr>
            <a:spLocks noGrp="1"/>
          </p:cNvSpPr>
          <p:nvPr>
            <p:ph type="ftr" sz="quarter" idx="11"/>
          </p:nvPr>
        </p:nvSpPr>
        <p:spPr/>
        <p:txBody>
          <a:bodyPr/>
          <a:lstStyle/>
          <a:p>
            <a:pPr>
              <a:defRPr/>
            </a:pPr>
            <a:endParaRPr lang="en-US">
              <a:solidFill>
                <a:prstClr val="white"/>
              </a:solidFill>
            </a:endParaRPr>
          </a:p>
        </p:txBody>
      </p:sp>
      <p:sp>
        <p:nvSpPr>
          <p:cNvPr id="6" name="Tijdelijke aanduiding voor dianummer 5">
            <a:extLst>
              <a:ext uri="{FF2B5EF4-FFF2-40B4-BE49-F238E27FC236}">
                <a16:creationId xmlns:a16="http://schemas.microsoft.com/office/drawing/2014/main" id="{1EEBD7A9-376F-9C47-8C06-7CFE3F567DA8}"/>
              </a:ext>
            </a:extLst>
          </p:cNvPr>
          <p:cNvSpPr>
            <a:spLocks noGrp="1"/>
          </p:cNvSpPr>
          <p:nvPr>
            <p:ph type="sldNum" sz="quarter" idx="12"/>
          </p:nvPr>
        </p:nvSpPr>
        <p:spPr/>
        <p:txBody>
          <a:bodyPr/>
          <a:lstStyle/>
          <a:p>
            <a:pPr>
              <a:defRPr/>
            </a:pPr>
            <a:fld id="{C6232BAF-A57F-4D4F-BD3D-1E5D3D94AA23}"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171515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53927-0320-454B-832C-AC1C4F1C50A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A119FD4-80C3-CE4A-B962-D66749F2FE46}"/>
              </a:ext>
            </a:extLst>
          </p:cNvPr>
          <p:cNvSpPr>
            <a:spLocks noGrp="1"/>
          </p:cNvSpPr>
          <p:nvPr>
            <p:ph sz="half" idx="1"/>
          </p:nvPr>
        </p:nvSpPr>
        <p:spPr>
          <a:xfrm>
            <a:off x="628650" y="1825625"/>
            <a:ext cx="3886200" cy="4351338"/>
          </a:xfrm>
        </p:spPr>
        <p:txBody>
          <a:body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47482C13-6340-3246-8470-7D2D4237659E}"/>
              </a:ext>
            </a:extLst>
          </p:cNvPr>
          <p:cNvSpPr>
            <a:spLocks noGrp="1"/>
          </p:cNvSpPr>
          <p:nvPr>
            <p:ph sz="half" idx="2"/>
          </p:nvPr>
        </p:nvSpPr>
        <p:spPr>
          <a:xfrm>
            <a:off x="4629150" y="1825625"/>
            <a:ext cx="3886200" cy="4351338"/>
          </a:xfrm>
        </p:spPr>
        <p:txBody>
          <a:body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051EF43E-C46A-CA47-8EC1-190A38956381}"/>
              </a:ext>
            </a:extLst>
          </p:cNvPr>
          <p:cNvSpPr>
            <a:spLocks noGrp="1"/>
          </p:cNvSpPr>
          <p:nvPr>
            <p:ph type="dt" sz="half" idx="10"/>
          </p:nvPr>
        </p:nvSpPr>
        <p:spPr/>
        <p:txBody>
          <a:bodyPr/>
          <a:lstStyle/>
          <a:p>
            <a:pPr>
              <a:defRPr/>
            </a:pPr>
            <a:endParaRPr lang="en-US">
              <a:solidFill>
                <a:prstClr val="white"/>
              </a:solidFill>
            </a:endParaRPr>
          </a:p>
        </p:txBody>
      </p:sp>
      <p:sp>
        <p:nvSpPr>
          <p:cNvPr id="6" name="Tijdelijke aanduiding voor voettekst 5">
            <a:extLst>
              <a:ext uri="{FF2B5EF4-FFF2-40B4-BE49-F238E27FC236}">
                <a16:creationId xmlns:a16="http://schemas.microsoft.com/office/drawing/2014/main" id="{89027C6B-9079-C84B-9407-DC0FD6123132}"/>
              </a:ext>
            </a:extLst>
          </p:cNvPr>
          <p:cNvSpPr>
            <a:spLocks noGrp="1"/>
          </p:cNvSpPr>
          <p:nvPr>
            <p:ph type="ftr" sz="quarter" idx="11"/>
          </p:nvPr>
        </p:nvSpPr>
        <p:spPr/>
        <p:txBody>
          <a:bodyPr/>
          <a:lstStyle/>
          <a:p>
            <a:pPr>
              <a:defRPr/>
            </a:pPr>
            <a:endParaRPr lang="en-US">
              <a:solidFill>
                <a:prstClr val="white"/>
              </a:solidFill>
            </a:endParaRPr>
          </a:p>
        </p:txBody>
      </p:sp>
      <p:sp>
        <p:nvSpPr>
          <p:cNvPr id="7" name="Tijdelijke aanduiding voor dianummer 6">
            <a:extLst>
              <a:ext uri="{FF2B5EF4-FFF2-40B4-BE49-F238E27FC236}">
                <a16:creationId xmlns:a16="http://schemas.microsoft.com/office/drawing/2014/main" id="{C4560104-A125-734F-A6BA-1A6D646EAE62}"/>
              </a:ext>
            </a:extLst>
          </p:cNvPr>
          <p:cNvSpPr>
            <a:spLocks noGrp="1"/>
          </p:cNvSpPr>
          <p:nvPr>
            <p:ph type="sldNum" sz="quarter" idx="12"/>
          </p:nvPr>
        </p:nvSpPr>
        <p:spPr/>
        <p:txBody>
          <a:bodyPr/>
          <a:lstStyle/>
          <a:p>
            <a:pPr>
              <a:defRPr/>
            </a:pPr>
            <a:fld id="{FCD99927-E129-4E26-88E5-CBA35913BF16}"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212497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F0BB8-673D-014A-B69A-619D8C1DDE75}"/>
              </a:ext>
            </a:extLst>
          </p:cNvPr>
          <p:cNvSpPr>
            <a:spLocks noGrp="1"/>
          </p:cNvSpPr>
          <p:nvPr>
            <p:ph type="title"/>
          </p:nvPr>
        </p:nvSpPr>
        <p:spPr>
          <a:xfrm>
            <a:off x="629841" y="365126"/>
            <a:ext cx="78867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D29F9F3-A548-704E-9712-67A7C0A44E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75F68E74-F504-C54A-9109-2317B3F1BAA2}"/>
              </a:ext>
            </a:extLst>
          </p:cNvPr>
          <p:cNvSpPr>
            <a:spLocks noGrp="1"/>
          </p:cNvSpPr>
          <p:nvPr>
            <p:ph sz="half" idx="2"/>
          </p:nvPr>
        </p:nvSpPr>
        <p:spPr>
          <a:xfrm>
            <a:off x="629842" y="2505075"/>
            <a:ext cx="3868340" cy="3684588"/>
          </a:xfrm>
        </p:spPr>
        <p:txBody>
          <a:bodyPr/>
          <a:lstStyle/>
          <a:p>
            <a:r>
              <a:rPr lang="nl-NL"/>
              <a:t>Tekststijl van het model bewerken
Tweede niveau
Derde niveau
Vierde niveau
Vijfde niveau</a:t>
            </a:r>
            <a:endParaRPr lang="nl-BE"/>
          </a:p>
        </p:txBody>
      </p:sp>
      <p:sp>
        <p:nvSpPr>
          <p:cNvPr id="5" name="Tijdelijke aanduiding voor tekst 4">
            <a:extLst>
              <a:ext uri="{FF2B5EF4-FFF2-40B4-BE49-F238E27FC236}">
                <a16:creationId xmlns:a16="http://schemas.microsoft.com/office/drawing/2014/main" id="{1C23EAEC-F895-424D-8D1D-B06378E6190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endParaRPr lang="nl-BE"/>
          </a:p>
        </p:txBody>
      </p:sp>
      <p:sp>
        <p:nvSpPr>
          <p:cNvPr id="6" name="Tijdelijke aanduiding voor inhoud 5">
            <a:extLst>
              <a:ext uri="{FF2B5EF4-FFF2-40B4-BE49-F238E27FC236}">
                <a16:creationId xmlns:a16="http://schemas.microsoft.com/office/drawing/2014/main" id="{D869A1BF-3D7E-F448-AB81-9FECA4AD903C}"/>
              </a:ext>
            </a:extLst>
          </p:cNvPr>
          <p:cNvSpPr>
            <a:spLocks noGrp="1"/>
          </p:cNvSpPr>
          <p:nvPr>
            <p:ph sz="quarter" idx="4"/>
          </p:nvPr>
        </p:nvSpPr>
        <p:spPr>
          <a:xfrm>
            <a:off x="4629150" y="2505075"/>
            <a:ext cx="3887391" cy="3684588"/>
          </a:xfrm>
        </p:spPr>
        <p:txBody>
          <a:bodyPr/>
          <a:lstStyle/>
          <a:p>
            <a:r>
              <a:rPr lang="nl-NL"/>
              <a:t>Tekststijl van het model bewerken
Tweede niveau
Derde niveau
Vierde niveau
Vijfde niveau</a:t>
            </a:r>
            <a:endParaRPr lang="nl-BE"/>
          </a:p>
        </p:txBody>
      </p:sp>
      <p:sp>
        <p:nvSpPr>
          <p:cNvPr id="7" name="Tijdelijke aanduiding voor datum 6">
            <a:extLst>
              <a:ext uri="{FF2B5EF4-FFF2-40B4-BE49-F238E27FC236}">
                <a16:creationId xmlns:a16="http://schemas.microsoft.com/office/drawing/2014/main" id="{6443E73F-5F52-6847-AA9C-A39557C2FE7A}"/>
              </a:ext>
            </a:extLst>
          </p:cNvPr>
          <p:cNvSpPr>
            <a:spLocks noGrp="1"/>
          </p:cNvSpPr>
          <p:nvPr>
            <p:ph type="dt" sz="half" idx="10"/>
          </p:nvPr>
        </p:nvSpPr>
        <p:spPr/>
        <p:txBody>
          <a:bodyPr/>
          <a:lstStyle/>
          <a:p>
            <a:pPr>
              <a:defRPr/>
            </a:pPr>
            <a:endParaRPr lang="en-US">
              <a:solidFill>
                <a:prstClr val="white"/>
              </a:solidFill>
            </a:endParaRPr>
          </a:p>
        </p:txBody>
      </p:sp>
      <p:sp>
        <p:nvSpPr>
          <p:cNvPr id="8" name="Tijdelijke aanduiding voor voettekst 7">
            <a:extLst>
              <a:ext uri="{FF2B5EF4-FFF2-40B4-BE49-F238E27FC236}">
                <a16:creationId xmlns:a16="http://schemas.microsoft.com/office/drawing/2014/main" id="{CD52A878-AF11-E642-B498-63AFD60D67E1}"/>
              </a:ext>
            </a:extLst>
          </p:cNvPr>
          <p:cNvSpPr>
            <a:spLocks noGrp="1"/>
          </p:cNvSpPr>
          <p:nvPr>
            <p:ph type="ftr" sz="quarter" idx="11"/>
          </p:nvPr>
        </p:nvSpPr>
        <p:spPr/>
        <p:txBody>
          <a:bodyPr/>
          <a:lstStyle/>
          <a:p>
            <a:pPr>
              <a:defRPr/>
            </a:pPr>
            <a:endParaRPr lang="en-US">
              <a:solidFill>
                <a:prstClr val="white"/>
              </a:solidFill>
            </a:endParaRPr>
          </a:p>
        </p:txBody>
      </p:sp>
      <p:sp>
        <p:nvSpPr>
          <p:cNvPr id="9" name="Tijdelijke aanduiding voor dianummer 8">
            <a:extLst>
              <a:ext uri="{FF2B5EF4-FFF2-40B4-BE49-F238E27FC236}">
                <a16:creationId xmlns:a16="http://schemas.microsoft.com/office/drawing/2014/main" id="{62BD65A6-8275-A447-AB71-85BE6C3A7355}"/>
              </a:ext>
            </a:extLst>
          </p:cNvPr>
          <p:cNvSpPr>
            <a:spLocks noGrp="1"/>
          </p:cNvSpPr>
          <p:nvPr>
            <p:ph type="sldNum" sz="quarter" idx="12"/>
          </p:nvPr>
        </p:nvSpPr>
        <p:spPr/>
        <p:txBody>
          <a:bodyPr/>
          <a:lstStyle/>
          <a:p>
            <a:pPr>
              <a:defRPr/>
            </a:pPr>
            <a:fld id="{BC6AF51B-D85C-4AE2-B782-4E08B0F91A49}"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144637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0D79D-5FD0-D74A-AC6C-C0E9CCE05E4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77A2F5D-4DFA-5F43-AD7F-27BA409FD4C0}"/>
              </a:ext>
            </a:extLst>
          </p:cNvPr>
          <p:cNvSpPr>
            <a:spLocks noGrp="1"/>
          </p:cNvSpPr>
          <p:nvPr>
            <p:ph type="dt" sz="half" idx="10"/>
          </p:nvPr>
        </p:nvSpPr>
        <p:spPr/>
        <p:txBody>
          <a:bodyPr/>
          <a:lstStyle/>
          <a:p>
            <a:pPr>
              <a:defRPr/>
            </a:pPr>
            <a:endParaRPr lang="en-US">
              <a:solidFill>
                <a:prstClr val="white"/>
              </a:solidFill>
            </a:endParaRPr>
          </a:p>
        </p:txBody>
      </p:sp>
      <p:sp>
        <p:nvSpPr>
          <p:cNvPr id="4" name="Tijdelijke aanduiding voor voettekst 3">
            <a:extLst>
              <a:ext uri="{FF2B5EF4-FFF2-40B4-BE49-F238E27FC236}">
                <a16:creationId xmlns:a16="http://schemas.microsoft.com/office/drawing/2014/main" id="{3233CCE0-8BCA-084E-863D-CAD67BD4493C}"/>
              </a:ext>
            </a:extLst>
          </p:cNvPr>
          <p:cNvSpPr>
            <a:spLocks noGrp="1"/>
          </p:cNvSpPr>
          <p:nvPr>
            <p:ph type="ftr" sz="quarter" idx="11"/>
          </p:nvPr>
        </p:nvSpPr>
        <p:spPr/>
        <p:txBody>
          <a:bodyPr/>
          <a:lstStyle/>
          <a:p>
            <a:pPr>
              <a:defRPr/>
            </a:pPr>
            <a:endParaRPr lang="en-US">
              <a:solidFill>
                <a:prstClr val="white"/>
              </a:solidFill>
            </a:endParaRPr>
          </a:p>
        </p:txBody>
      </p:sp>
      <p:sp>
        <p:nvSpPr>
          <p:cNvPr id="5" name="Tijdelijke aanduiding voor dianummer 4">
            <a:extLst>
              <a:ext uri="{FF2B5EF4-FFF2-40B4-BE49-F238E27FC236}">
                <a16:creationId xmlns:a16="http://schemas.microsoft.com/office/drawing/2014/main" id="{9C71AA6F-6D08-2542-877E-48A9DDC226FE}"/>
              </a:ext>
            </a:extLst>
          </p:cNvPr>
          <p:cNvSpPr>
            <a:spLocks noGrp="1"/>
          </p:cNvSpPr>
          <p:nvPr>
            <p:ph type="sldNum" sz="quarter" idx="12"/>
          </p:nvPr>
        </p:nvSpPr>
        <p:spPr/>
        <p:txBody>
          <a:bodyPr/>
          <a:lstStyle/>
          <a:p>
            <a:pPr>
              <a:defRPr/>
            </a:pPr>
            <a:fld id="{75EA8DBE-2398-4A4C-B8D8-75FD38EB392F}"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11534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F7DB08E-4441-7043-9BCF-3B93C905F861}"/>
              </a:ext>
            </a:extLst>
          </p:cNvPr>
          <p:cNvSpPr>
            <a:spLocks noGrp="1"/>
          </p:cNvSpPr>
          <p:nvPr>
            <p:ph type="dt" sz="half" idx="10"/>
          </p:nvPr>
        </p:nvSpPr>
        <p:spPr/>
        <p:txBody>
          <a:bodyPr/>
          <a:lstStyle/>
          <a:p>
            <a:pPr>
              <a:defRPr/>
            </a:pPr>
            <a:endParaRPr lang="en-US">
              <a:solidFill>
                <a:prstClr val="white"/>
              </a:solidFill>
            </a:endParaRPr>
          </a:p>
        </p:txBody>
      </p:sp>
      <p:sp>
        <p:nvSpPr>
          <p:cNvPr id="3" name="Tijdelijke aanduiding voor voettekst 2">
            <a:extLst>
              <a:ext uri="{FF2B5EF4-FFF2-40B4-BE49-F238E27FC236}">
                <a16:creationId xmlns:a16="http://schemas.microsoft.com/office/drawing/2014/main" id="{FAE70953-7617-594B-B5BA-43BE0D2A772A}"/>
              </a:ext>
            </a:extLst>
          </p:cNvPr>
          <p:cNvSpPr>
            <a:spLocks noGrp="1"/>
          </p:cNvSpPr>
          <p:nvPr>
            <p:ph type="ftr" sz="quarter" idx="11"/>
          </p:nvPr>
        </p:nvSpPr>
        <p:spPr/>
        <p:txBody>
          <a:bodyPr/>
          <a:lstStyle/>
          <a:p>
            <a:pPr>
              <a:defRPr/>
            </a:pPr>
            <a:endParaRPr lang="en-US">
              <a:solidFill>
                <a:prstClr val="white"/>
              </a:solidFill>
            </a:endParaRPr>
          </a:p>
        </p:txBody>
      </p:sp>
      <p:sp>
        <p:nvSpPr>
          <p:cNvPr id="4" name="Tijdelijke aanduiding voor dianummer 3">
            <a:extLst>
              <a:ext uri="{FF2B5EF4-FFF2-40B4-BE49-F238E27FC236}">
                <a16:creationId xmlns:a16="http://schemas.microsoft.com/office/drawing/2014/main" id="{8A836038-021C-C043-9139-BFDFA986F6D9}"/>
              </a:ext>
            </a:extLst>
          </p:cNvPr>
          <p:cNvSpPr>
            <a:spLocks noGrp="1"/>
          </p:cNvSpPr>
          <p:nvPr>
            <p:ph type="sldNum" sz="quarter" idx="12"/>
          </p:nvPr>
        </p:nvSpPr>
        <p:spPr/>
        <p:txBody>
          <a:bodyPr/>
          <a:lstStyle/>
          <a:p>
            <a:pPr>
              <a:defRPr/>
            </a:pPr>
            <a:fld id="{CB2FA6B8-E04D-4F1E-B4C5-88E3EAF00809}"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7268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61506-BE06-C846-A05A-BE975359C8D8}"/>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CDA4FC5-1E04-EA4C-8E9D-106040530FE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nl-NL"/>
              <a:t>Tekststijl van het model bewerken
Tweede niveau
Derde niveau
Vierde niveau
Vijfde niveau</a:t>
            </a:r>
            <a:endParaRPr lang="nl-BE"/>
          </a:p>
        </p:txBody>
      </p:sp>
      <p:sp>
        <p:nvSpPr>
          <p:cNvPr id="4" name="Tijdelijke aanduiding voor tekst 3">
            <a:extLst>
              <a:ext uri="{FF2B5EF4-FFF2-40B4-BE49-F238E27FC236}">
                <a16:creationId xmlns:a16="http://schemas.microsoft.com/office/drawing/2014/main" id="{05F11E3C-C7CD-DD49-806A-E712F237237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83044188-E426-394B-A98C-82F9FDA62935}"/>
              </a:ext>
            </a:extLst>
          </p:cNvPr>
          <p:cNvSpPr>
            <a:spLocks noGrp="1"/>
          </p:cNvSpPr>
          <p:nvPr>
            <p:ph type="dt" sz="half" idx="10"/>
          </p:nvPr>
        </p:nvSpPr>
        <p:spPr/>
        <p:txBody>
          <a:bodyPr/>
          <a:lstStyle/>
          <a:p>
            <a:pPr>
              <a:defRPr/>
            </a:pPr>
            <a:endParaRPr lang="en-US">
              <a:solidFill>
                <a:prstClr val="white"/>
              </a:solidFill>
            </a:endParaRPr>
          </a:p>
        </p:txBody>
      </p:sp>
      <p:sp>
        <p:nvSpPr>
          <p:cNvPr id="6" name="Tijdelijke aanduiding voor voettekst 5">
            <a:extLst>
              <a:ext uri="{FF2B5EF4-FFF2-40B4-BE49-F238E27FC236}">
                <a16:creationId xmlns:a16="http://schemas.microsoft.com/office/drawing/2014/main" id="{F40D8139-E50A-2840-8E77-5397841341E9}"/>
              </a:ext>
            </a:extLst>
          </p:cNvPr>
          <p:cNvSpPr>
            <a:spLocks noGrp="1"/>
          </p:cNvSpPr>
          <p:nvPr>
            <p:ph type="ftr" sz="quarter" idx="11"/>
          </p:nvPr>
        </p:nvSpPr>
        <p:spPr/>
        <p:txBody>
          <a:bodyPr/>
          <a:lstStyle/>
          <a:p>
            <a:pPr>
              <a:defRPr/>
            </a:pPr>
            <a:endParaRPr lang="en-US">
              <a:solidFill>
                <a:prstClr val="white"/>
              </a:solidFill>
            </a:endParaRPr>
          </a:p>
        </p:txBody>
      </p:sp>
      <p:sp>
        <p:nvSpPr>
          <p:cNvPr id="7" name="Tijdelijke aanduiding voor dianummer 6">
            <a:extLst>
              <a:ext uri="{FF2B5EF4-FFF2-40B4-BE49-F238E27FC236}">
                <a16:creationId xmlns:a16="http://schemas.microsoft.com/office/drawing/2014/main" id="{D05E1136-9BE5-3D49-A5F5-0F500FF7CB12}"/>
              </a:ext>
            </a:extLst>
          </p:cNvPr>
          <p:cNvSpPr>
            <a:spLocks noGrp="1"/>
          </p:cNvSpPr>
          <p:nvPr>
            <p:ph type="sldNum" sz="quarter" idx="12"/>
          </p:nvPr>
        </p:nvSpPr>
        <p:spPr/>
        <p:txBody>
          <a:bodyPr/>
          <a:lstStyle/>
          <a:p>
            <a:pPr>
              <a:defRPr/>
            </a:pPr>
            <a:fld id="{B3F0BF49-9C93-4C02-AD22-01A3FB869C62}"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88035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86B0C-9E4F-1F48-9DFC-7F09FFC95B24}"/>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D521275F-6191-674F-A884-477EE230EBB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ACB1BB5E-9D5F-FA49-9285-776D611C24D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48569AE4-EC1B-8E42-A065-DFC8B1E5B5CC}"/>
              </a:ext>
            </a:extLst>
          </p:cNvPr>
          <p:cNvSpPr>
            <a:spLocks noGrp="1"/>
          </p:cNvSpPr>
          <p:nvPr>
            <p:ph type="dt" sz="half" idx="10"/>
          </p:nvPr>
        </p:nvSpPr>
        <p:spPr/>
        <p:txBody>
          <a:bodyPr/>
          <a:lstStyle/>
          <a:p>
            <a:pPr>
              <a:defRPr/>
            </a:pPr>
            <a:endParaRPr lang="en-US">
              <a:solidFill>
                <a:prstClr val="white"/>
              </a:solidFill>
            </a:endParaRPr>
          </a:p>
        </p:txBody>
      </p:sp>
      <p:sp>
        <p:nvSpPr>
          <p:cNvPr id="6" name="Tijdelijke aanduiding voor voettekst 5">
            <a:extLst>
              <a:ext uri="{FF2B5EF4-FFF2-40B4-BE49-F238E27FC236}">
                <a16:creationId xmlns:a16="http://schemas.microsoft.com/office/drawing/2014/main" id="{9BC96816-3ACE-B345-8232-D13E193A98F0}"/>
              </a:ext>
            </a:extLst>
          </p:cNvPr>
          <p:cNvSpPr>
            <a:spLocks noGrp="1"/>
          </p:cNvSpPr>
          <p:nvPr>
            <p:ph type="ftr" sz="quarter" idx="11"/>
          </p:nvPr>
        </p:nvSpPr>
        <p:spPr/>
        <p:txBody>
          <a:bodyPr/>
          <a:lstStyle/>
          <a:p>
            <a:pPr>
              <a:defRPr/>
            </a:pPr>
            <a:endParaRPr lang="en-US">
              <a:solidFill>
                <a:prstClr val="white"/>
              </a:solidFill>
            </a:endParaRPr>
          </a:p>
        </p:txBody>
      </p:sp>
      <p:sp>
        <p:nvSpPr>
          <p:cNvPr id="7" name="Tijdelijke aanduiding voor dianummer 6">
            <a:extLst>
              <a:ext uri="{FF2B5EF4-FFF2-40B4-BE49-F238E27FC236}">
                <a16:creationId xmlns:a16="http://schemas.microsoft.com/office/drawing/2014/main" id="{7AAB61E3-F177-224F-BACB-820D40A2DB53}"/>
              </a:ext>
            </a:extLst>
          </p:cNvPr>
          <p:cNvSpPr>
            <a:spLocks noGrp="1"/>
          </p:cNvSpPr>
          <p:nvPr>
            <p:ph type="sldNum" sz="quarter" idx="12"/>
          </p:nvPr>
        </p:nvSpPr>
        <p:spPr/>
        <p:txBody>
          <a:bodyPr/>
          <a:lstStyle/>
          <a:p>
            <a:pPr>
              <a:defRPr/>
            </a:pPr>
            <a:fld id="{A291B868-79CE-4A72-B62C-152146218B1B}" type="slidenum">
              <a:rPr lang="en-US" altLang="nl-BE" smtClean="0">
                <a:solidFill>
                  <a:srgbClr val="EE9900"/>
                </a:solidFill>
              </a:rPr>
              <a:pPr>
                <a:defRPr/>
              </a:pPr>
              <a:t>‹nr.›</a:t>
            </a:fld>
            <a:endParaRPr lang="en-US" altLang="nl-BE">
              <a:solidFill>
                <a:srgbClr val="EE9900"/>
              </a:solidFill>
            </a:endParaRPr>
          </a:p>
        </p:txBody>
      </p:sp>
    </p:spTree>
    <p:extLst>
      <p:ext uri="{BB962C8B-B14F-4D97-AF65-F5344CB8AC3E}">
        <p14:creationId xmlns:p14="http://schemas.microsoft.com/office/powerpoint/2010/main" val="4131611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6E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BA3419-2FAE-F344-B8EF-658BA96FEA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BA91C26C-7E71-2244-888A-32775923A0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endParaRPr lang="nl-BE" dirty="0"/>
          </a:p>
        </p:txBody>
      </p:sp>
      <p:sp>
        <p:nvSpPr>
          <p:cNvPr id="4" name="Tijdelijke aanduiding voor datum 3">
            <a:extLst>
              <a:ext uri="{FF2B5EF4-FFF2-40B4-BE49-F238E27FC236}">
                <a16:creationId xmlns:a16="http://schemas.microsoft.com/office/drawing/2014/main" id="{644A08E7-E03C-F14C-A20E-58901896D62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8E1F9C67-8C65-F849-BEE7-003D7A23CFA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nl-BE"/>
              <a:t>AHS - PBAOSO - PRAKTIJK 3.1 - Lessen in orde - 2013-2014 - Piet BUYSE</a:t>
            </a:r>
            <a:endParaRPr lang="nl-NL"/>
          </a:p>
        </p:txBody>
      </p:sp>
      <p:sp>
        <p:nvSpPr>
          <p:cNvPr id="6" name="Tijdelijke aanduiding voor dianummer 5">
            <a:extLst>
              <a:ext uri="{FF2B5EF4-FFF2-40B4-BE49-F238E27FC236}">
                <a16:creationId xmlns:a16="http://schemas.microsoft.com/office/drawing/2014/main" id="{6E9B21B1-ACEB-2D42-89D7-CF09CEBC67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A5F08B-08AE-4581-A5CB-D6D9DA0972F7}" type="slidenum">
              <a:rPr lang="nl-NL" smtClean="0"/>
              <a:pPr/>
              <a:t>‹nr.›</a:t>
            </a:fld>
            <a:endParaRPr lang="nl-NL"/>
          </a:p>
        </p:txBody>
      </p:sp>
    </p:spTree>
    <p:extLst>
      <p:ext uri="{BB962C8B-B14F-4D97-AF65-F5344CB8AC3E}">
        <p14:creationId xmlns:p14="http://schemas.microsoft.com/office/powerpoint/2010/main" val="3493352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50" r:id="rId12"/>
    <p:sldLayoutId id="2147483654" r:id="rId13"/>
    <p:sldLayoutId id="2147483658" r:id="rId14"/>
  </p:sldLayoutIdLst>
  <p:hf sldNum="0" hdr="0" ftr="0" dt="0"/>
  <p:txStyles>
    <p:titleStyle>
      <a:lvl1pPr algn="l" defTabSz="685800" rtl="0" eaLnBrk="1" latinLnBrk="0" hangingPunct="1">
        <a:lnSpc>
          <a:spcPct val="90000"/>
        </a:lnSpc>
        <a:spcBef>
          <a:spcPct val="0"/>
        </a:spcBef>
        <a:buNone/>
        <a:defRPr sz="3600" b="0" i="0" kern="1200">
          <a:solidFill>
            <a:schemeClr val="accent2">
              <a:lumMod val="75000"/>
            </a:schemeClr>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venir Roman" panose="02000503020000020003"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iese@klaskit.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adlet.com/liese21/dualcodin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lefrancaisillustr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Ab_NhU7xD4&amp;feature=youtu.b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time_continue=44&amp;v=15GySyrXDo4&amp;feature=emb_logo"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4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icons8.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thenounproject.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olicav.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sites.arteveldehogeschool.be/pronet/pronet-quicksca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lefrancaisillustre.com/" TargetMode="External"/><Relationship Id="rId4" Type="http://schemas.openxmlformats.org/officeDocument/2006/relationships/hyperlink" Target="https://www.olicav.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4F3D6F-527C-C142-9B34-3A74708B05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596307" y="-114832"/>
            <a:ext cx="3951385" cy="4023066"/>
          </a:xfrm>
          <a:prstGeom prst="rect">
            <a:avLst/>
          </a:prstGeom>
        </p:spPr>
      </p:pic>
      <p:sp>
        <p:nvSpPr>
          <p:cNvPr id="2" name="Title 1">
            <a:extLst>
              <a:ext uri="{FF2B5EF4-FFF2-40B4-BE49-F238E27FC236}">
                <a16:creationId xmlns:a16="http://schemas.microsoft.com/office/drawing/2014/main" id="{58EC0C73-7A35-164C-AEA4-8AB12E75F759}"/>
              </a:ext>
            </a:extLst>
          </p:cNvPr>
          <p:cNvSpPr>
            <a:spLocks noGrp="1"/>
          </p:cNvSpPr>
          <p:nvPr>
            <p:ph type="ctrTitle"/>
          </p:nvPr>
        </p:nvSpPr>
        <p:spPr>
          <a:xfrm>
            <a:off x="1143000" y="2847167"/>
            <a:ext cx="7543800" cy="2387600"/>
          </a:xfrm>
        </p:spPr>
        <p:txBody>
          <a:bodyPr>
            <a:normAutofit/>
          </a:bodyPr>
          <a:lstStyle/>
          <a:p>
            <a:br>
              <a:rPr lang="nl-NL" altLang="nl-BE" sz="4000" b="1" dirty="0">
                <a:solidFill>
                  <a:srgbClr val="7A1B5A"/>
                </a:solidFill>
                <a:latin typeface="Calibri" panose="020F0502020204030204" pitchFamily="34" charset="0"/>
                <a:cs typeface="Calibri" panose="020F0502020204030204" pitchFamily="34" charset="0"/>
              </a:rPr>
            </a:br>
            <a:r>
              <a:rPr lang="nl-NL" altLang="nl-BE" sz="4400" b="1" dirty="0">
                <a:solidFill>
                  <a:srgbClr val="7A1B5A"/>
                </a:solidFill>
                <a:latin typeface="Avenir Book" panose="02000503020000020003" pitchFamily="2" charset="0"/>
                <a:cs typeface="Calibri" panose="020F0502020204030204" pitchFamily="34" charset="0"/>
              </a:rPr>
              <a:t>TRAP 2: intervisie &amp; coaching</a:t>
            </a:r>
            <a:br>
              <a:rPr lang="nl-NL" altLang="nl-BE" sz="4800" dirty="0">
                <a:solidFill>
                  <a:srgbClr val="7A1B5A"/>
                </a:solidFill>
                <a:latin typeface="Avenir Next Condensed" panose="020B0506020202020204" pitchFamily="34" charset="0"/>
                <a:cs typeface="Calibri" panose="020F0502020204030204" pitchFamily="34" charset="0"/>
              </a:rPr>
            </a:br>
            <a:r>
              <a:rPr lang="nl-NL" altLang="nl-BE" sz="3600" dirty="0">
                <a:solidFill>
                  <a:srgbClr val="7A1B5A"/>
                </a:solidFill>
                <a:latin typeface="Avenir Next" panose="020B0503020202020204" pitchFamily="34" charset="0"/>
                <a:cs typeface="Calibri" panose="020F0502020204030204" pitchFamily="34" charset="0"/>
              </a:rPr>
              <a:t>Dual </a:t>
            </a:r>
            <a:r>
              <a:rPr lang="nl-NL" altLang="nl-BE" sz="3600" dirty="0" err="1">
                <a:solidFill>
                  <a:srgbClr val="7A1B5A"/>
                </a:solidFill>
                <a:latin typeface="Avenir Next" panose="020B0503020202020204" pitchFamily="34" charset="0"/>
                <a:cs typeface="Calibri" panose="020F0502020204030204" pitchFamily="34" charset="0"/>
              </a:rPr>
              <a:t>coding</a:t>
            </a:r>
            <a:endParaRPr lang="en-US" sz="3600" dirty="0">
              <a:solidFill>
                <a:srgbClr val="7A1B5A"/>
              </a:solidFill>
              <a:latin typeface="Avenir Next" panose="020B0503020202020204" pitchFamily="34" charset="0"/>
            </a:endParaRPr>
          </a:p>
        </p:txBody>
      </p:sp>
      <p:sp>
        <p:nvSpPr>
          <p:cNvPr id="3" name="Subtitle 2">
            <a:extLst>
              <a:ext uri="{FF2B5EF4-FFF2-40B4-BE49-F238E27FC236}">
                <a16:creationId xmlns:a16="http://schemas.microsoft.com/office/drawing/2014/main" id="{95ACC327-FC56-394C-92EC-0B01C3D1E92D}"/>
              </a:ext>
            </a:extLst>
          </p:cNvPr>
          <p:cNvSpPr>
            <a:spLocks noGrp="1"/>
          </p:cNvSpPr>
          <p:nvPr>
            <p:ph type="subTitle" idx="1"/>
          </p:nvPr>
        </p:nvSpPr>
        <p:spPr>
          <a:xfrm>
            <a:off x="1142999" y="5552977"/>
            <a:ext cx="6858000" cy="1655762"/>
          </a:xfrm>
        </p:spPr>
        <p:txBody>
          <a:bodyPr/>
          <a:lstStyle/>
          <a:p>
            <a:r>
              <a:rPr lang="nl-NL" dirty="0"/>
              <a:t>Liese Missinne</a:t>
            </a:r>
          </a:p>
          <a:p>
            <a:r>
              <a:rPr lang="nl-NL" dirty="0">
                <a:hlinkClick r:id="rId4"/>
              </a:rPr>
              <a:t>liese@klaskit.com</a:t>
            </a:r>
            <a:r>
              <a:rPr lang="nl-NL" dirty="0"/>
              <a:t> </a:t>
            </a:r>
          </a:p>
        </p:txBody>
      </p:sp>
    </p:spTree>
    <p:extLst>
      <p:ext uri="{BB962C8B-B14F-4D97-AF65-F5344CB8AC3E}">
        <p14:creationId xmlns:p14="http://schemas.microsoft.com/office/powerpoint/2010/main" val="416317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solidFill>
                  <a:srgbClr val="D631A0"/>
                </a:solidFill>
              </a:rPr>
              <a:t>online les </a:t>
            </a:r>
            <a:r>
              <a:rPr lang="nl-NL" sz="3600" dirty="0"/>
              <a:t>via Teams?</a:t>
            </a:r>
          </a:p>
        </p:txBody>
      </p:sp>
    </p:spTree>
    <p:extLst>
      <p:ext uri="{BB962C8B-B14F-4D97-AF65-F5344CB8AC3E}">
        <p14:creationId xmlns:p14="http://schemas.microsoft.com/office/powerpoint/2010/main" val="338599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t>instructie</a:t>
            </a:r>
            <a:r>
              <a:rPr lang="nl-NL" sz="3600" dirty="0">
                <a:solidFill>
                  <a:srgbClr val="D631A0"/>
                </a:solidFill>
              </a:rPr>
              <a:t>video’s</a:t>
            </a:r>
            <a:r>
              <a:rPr lang="nl-NL" sz="3600" dirty="0"/>
              <a:t>?</a:t>
            </a:r>
          </a:p>
        </p:txBody>
      </p:sp>
    </p:spTree>
    <p:extLst>
      <p:ext uri="{BB962C8B-B14F-4D97-AF65-F5344CB8AC3E}">
        <p14:creationId xmlns:p14="http://schemas.microsoft.com/office/powerpoint/2010/main" val="348021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solidFill>
                  <a:srgbClr val="D631A0"/>
                </a:solidFill>
              </a:rPr>
              <a:t>(digitaal) leermateriaal </a:t>
            </a:r>
            <a:r>
              <a:rPr lang="nl-NL" sz="3600" dirty="0"/>
              <a:t>(bv. </a:t>
            </a:r>
            <a:r>
              <a:rPr lang="nl-NL" sz="3600" dirty="0" err="1"/>
              <a:t>leerpad</a:t>
            </a:r>
            <a:r>
              <a:rPr lang="nl-NL" sz="3600" dirty="0"/>
              <a:t>, werkblaadjes, cursus …)? </a:t>
            </a:r>
          </a:p>
        </p:txBody>
      </p:sp>
    </p:spTree>
    <p:extLst>
      <p:ext uri="{BB962C8B-B14F-4D97-AF65-F5344CB8AC3E}">
        <p14:creationId xmlns:p14="http://schemas.microsoft.com/office/powerpoint/2010/main" val="122131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solidFill>
                  <a:srgbClr val="D631A0"/>
                </a:solidFill>
              </a:rPr>
              <a:t>hybride</a:t>
            </a:r>
            <a:r>
              <a:rPr lang="nl-NL" sz="3600" dirty="0"/>
              <a:t> les (contact + online)? </a:t>
            </a:r>
          </a:p>
        </p:txBody>
      </p:sp>
    </p:spTree>
    <p:extLst>
      <p:ext uri="{BB962C8B-B14F-4D97-AF65-F5344CB8AC3E}">
        <p14:creationId xmlns:p14="http://schemas.microsoft.com/office/powerpoint/2010/main" val="410113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t>les met </a:t>
            </a:r>
            <a:r>
              <a:rPr lang="nl-NL" sz="3600" dirty="0">
                <a:solidFill>
                  <a:srgbClr val="D631A0"/>
                </a:solidFill>
              </a:rPr>
              <a:t>PowerPoint</a:t>
            </a:r>
            <a:r>
              <a:rPr lang="nl-NL" sz="3600" dirty="0"/>
              <a:t>?</a:t>
            </a:r>
          </a:p>
        </p:txBody>
      </p:sp>
    </p:spTree>
    <p:extLst>
      <p:ext uri="{BB962C8B-B14F-4D97-AF65-F5344CB8AC3E}">
        <p14:creationId xmlns:p14="http://schemas.microsoft.com/office/powerpoint/2010/main" val="3774431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geeft of maakt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t>les met </a:t>
            </a:r>
            <a:r>
              <a:rPr lang="nl-NL" sz="3600" dirty="0">
                <a:solidFill>
                  <a:srgbClr val="D631A0"/>
                </a:solidFill>
              </a:rPr>
              <a:t>bordschema</a:t>
            </a:r>
            <a:r>
              <a:rPr lang="nl-NL" sz="3600" dirty="0"/>
              <a:t>?</a:t>
            </a:r>
          </a:p>
        </p:txBody>
      </p:sp>
    </p:spTree>
    <p:extLst>
      <p:ext uri="{BB962C8B-B14F-4D97-AF65-F5344CB8AC3E}">
        <p14:creationId xmlns:p14="http://schemas.microsoft.com/office/powerpoint/2010/main" val="833001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laat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t>zijn leerlingen </a:t>
            </a:r>
            <a:r>
              <a:rPr lang="nl-NL" sz="3600" dirty="0">
                <a:solidFill>
                  <a:srgbClr val="D631A0"/>
                </a:solidFill>
              </a:rPr>
              <a:t>studeren</a:t>
            </a:r>
            <a:r>
              <a:rPr lang="nl-NL" sz="3600" dirty="0"/>
              <a:t> m.b.v.</a:t>
            </a:r>
            <a:r>
              <a:rPr lang="nl-NL" sz="3600" dirty="0">
                <a:solidFill>
                  <a:srgbClr val="D631A0"/>
                </a:solidFill>
              </a:rPr>
              <a:t> </a:t>
            </a:r>
            <a:r>
              <a:rPr lang="nl-NL" sz="3600" dirty="0"/>
              <a:t>woord en</a:t>
            </a:r>
            <a:r>
              <a:rPr lang="nl-NL" sz="3600" dirty="0">
                <a:solidFill>
                  <a:srgbClr val="D631A0"/>
                </a:solidFill>
              </a:rPr>
              <a:t> beeld</a:t>
            </a:r>
            <a:r>
              <a:rPr lang="nl-NL" sz="3600" dirty="0"/>
              <a:t>? </a:t>
            </a:r>
          </a:p>
        </p:txBody>
      </p:sp>
    </p:spTree>
    <p:extLst>
      <p:ext uri="{BB962C8B-B14F-4D97-AF65-F5344CB8AC3E}">
        <p14:creationId xmlns:p14="http://schemas.microsoft.com/office/powerpoint/2010/main" val="783999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heeft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err="1"/>
              <a:t>dual</a:t>
            </a:r>
            <a:r>
              <a:rPr lang="nl-NL" sz="3600" dirty="0"/>
              <a:t> </a:t>
            </a:r>
            <a:r>
              <a:rPr lang="nl-NL" sz="3600" dirty="0" err="1"/>
              <a:t>coding</a:t>
            </a:r>
            <a:r>
              <a:rPr lang="nl-NL" sz="3600" dirty="0"/>
              <a:t> al bewust </a:t>
            </a:r>
            <a:r>
              <a:rPr lang="nl-NL" sz="3600" dirty="0">
                <a:solidFill>
                  <a:srgbClr val="D631A0"/>
                </a:solidFill>
              </a:rPr>
              <a:t>toegepast</a:t>
            </a:r>
            <a:r>
              <a:rPr lang="nl-NL" sz="3600" dirty="0"/>
              <a:t>? </a:t>
            </a:r>
          </a:p>
        </p:txBody>
      </p:sp>
    </p:spTree>
    <p:extLst>
      <p:ext uri="{BB962C8B-B14F-4D97-AF65-F5344CB8AC3E}">
        <p14:creationId xmlns:p14="http://schemas.microsoft.com/office/powerpoint/2010/main" val="2508564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3C6E-482E-D24C-A97C-C1D54F3A7683}"/>
              </a:ext>
            </a:extLst>
          </p:cNvPr>
          <p:cNvSpPr>
            <a:spLocks noGrp="1"/>
          </p:cNvSpPr>
          <p:nvPr>
            <p:ph type="title"/>
          </p:nvPr>
        </p:nvSpPr>
        <p:spPr/>
        <p:txBody>
          <a:bodyPr/>
          <a:lstStyle/>
          <a:p>
            <a:r>
              <a:rPr lang="nl-NL" dirty="0"/>
              <a:t>Wie heeft … </a:t>
            </a:r>
          </a:p>
        </p:txBody>
      </p:sp>
      <p:sp>
        <p:nvSpPr>
          <p:cNvPr id="3" name="Tijdelijke aanduiding voor inhoud 2">
            <a:extLst>
              <a:ext uri="{FF2B5EF4-FFF2-40B4-BE49-F238E27FC236}">
                <a16:creationId xmlns:a16="http://schemas.microsoft.com/office/drawing/2014/main" id="{8D399432-F23C-0740-B9CB-FA2630A7E679}"/>
              </a:ext>
            </a:extLst>
          </p:cNvPr>
          <p:cNvSpPr>
            <a:spLocks noGrp="1"/>
          </p:cNvSpPr>
          <p:nvPr>
            <p:ph idx="1"/>
          </p:nvPr>
        </p:nvSpPr>
        <p:spPr/>
        <p:txBody>
          <a:bodyPr anchor="ctr">
            <a:normAutofit/>
          </a:bodyPr>
          <a:lstStyle/>
          <a:p>
            <a:pPr marL="0" indent="0" algn="ctr">
              <a:buNone/>
            </a:pPr>
            <a:r>
              <a:rPr lang="nl-NL" sz="3600" dirty="0"/>
              <a:t>nog </a:t>
            </a:r>
            <a:r>
              <a:rPr lang="nl-NL" sz="3600" dirty="0">
                <a:solidFill>
                  <a:srgbClr val="D631A0"/>
                </a:solidFill>
              </a:rPr>
              <a:t>geen tijd en ruimte </a:t>
            </a:r>
            <a:r>
              <a:rPr lang="nl-NL" sz="3600" dirty="0"/>
              <a:t>gehad om </a:t>
            </a:r>
            <a:r>
              <a:rPr lang="nl-NL" sz="3600" dirty="0" err="1"/>
              <a:t>dual</a:t>
            </a:r>
            <a:r>
              <a:rPr lang="nl-NL" sz="3600" dirty="0"/>
              <a:t> </a:t>
            </a:r>
            <a:r>
              <a:rPr lang="nl-NL" sz="3600" dirty="0" err="1"/>
              <a:t>coding</a:t>
            </a:r>
            <a:r>
              <a:rPr lang="nl-NL" sz="3600" dirty="0"/>
              <a:t> toe te passen? </a:t>
            </a:r>
          </a:p>
        </p:txBody>
      </p:sp>
    </p:spTree>
    <p:extLst>
      <p:ext uri="{BB962C8B-B14F-4D97-AF65-F5344CB8AC3E}">
        <p14:creationId xmlns:p14="http://schemas.microsoft.com/office/powerpoint/2010/main" val="247708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81FF-EBC8-924E-A0C1-F5569D82C91D}"/>
              </a:ext>
            </a:extLst>
          </p:cNvPr>
          <p:cNvSpPr>
            <a:spLocks noGrp="1"/>
          </p:cNvSpPr>
          <p:nvPr>
            <p:ph type="title"/>
          </p:nvPr>
        </p:nvSpPr>
        <p:spPr/>
        <p:txBody>
          <a:bodyPr>
            <a:normAutofit/>
          </a:bodyPr>
          <a:lstStyle/>
          <a:p>
            <a:r>
              <a:rPr lang="nl-BE" sz="4000" dirty="0">
                <a:solidFill>
                  <a:srgbClr val="7A1B5A"/>
                </a:solidFill>
                <a:highlight>
                  <a:srgbClr val="FFFF00"/>
                </a:highlight>
              </a:rPr>
              <a:t>Vul zelf aan naargelang je eigen tijdschema </a:t>
            </a:r>
            <a:r>
              <a:rPr lang="nl-BE" sz="3200" dirty="0">
                <a:solidFill>
                  <a:srgbClr val="7A1B5A"/>
                </a:solidFill>
                <a:highlight>
                  <a:srgbClr val="FFFF00"/>
                </a:highlight>
              </a:rPr>
              <a:t>(zie vb volgende slide)</a:t>
            </a:r>
            <a:endParaRPr lang="nl-BE" sz="4000" dirty="0">
              <a:solidFill>
                <a:srgbClr val="7A1B5A"/>
              </a:solidFill>
            </a:endParaRPr>
          </a:p>
        </p:txBody>
      </p:sp>
      <p:sp>
        <p:nvSpPr>
          <p:cNvPr id="3" name="Tijdelijke aanduiding voor tekst 2">
            <a:extLst>
              <a:ext uri="{FF2B5EF4-FFF2-40B4-BE49-F238E27FC236}">
                <a16:creationId xmlns:a16="http://schemas.microsoft.com/office/drawing/2014/main" id="{FDF4F340-F3E7-C642-AA2A-EC1181B242DE}"/>
              </a:ext>
            </a:extLst>
          </p:cNvPr>
          <p:cNvSpPr>
            <a:spLocks noGrp="1"/>
          </p:cNvSpPr>
          <p:nvPr>
            <p:ph type="body" idx="1"/>
          </p:nvPr>
        </p:nvSpPr>
        <p:spPr/>
        <p:txBody>
          <a:bodyPr>
            <a:normAutofit/>
          </a:bodyPr>
          <a:lstStyle/>
          <a:p>
            <a:r>
              <a:rPr lang="nl-BE" sz="2400" dirty="0">
                <a:highlight>
                  <a:srgbClr val="FFFF00"/>
                </a:highlight>
                <a:latin typeface="Avenir Book" panose="02000503020000020003" pitchFamily="2" charset="0"/>
              </a:rPr>
              <a:t>Doel noteren van deze ronde</a:t>
            </a:r>
            <a:endParaRPr lang="nl-BE" sz="2400" dirty="0">
              <a:highlight>
                <a:srgbClr val="FFFF00"/>
              </a:highlight>
            </a:endParaRPr>
          </a:p>
        </p:txBody>
      </p:sp>
      <p:pic>
        <p:nvPicPr>
          <p:cNvPr id="7" name="Picture 3">
            <a:extLst>
              <a:ext uri="{FF2B5EF4-FFF2-40B4-BE49-F238E27FC236}">
                <a16:creationId xmlns:a16="http://schemas.microsoft.com/office/drawing/2014/main" id="{55049144-34FC-2441-AEF5-0D1D6A1DF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525942"/>
            <a:ext cx="1026668" cy="985325"/>
          </a:xfrm>
          <a:prstGeom prst="rect">
            <a:avLst/>
          </a:prstGeom>
        </p:spPr>
      </p:pic>
    </p:spTree>
    <p:extLst>
      <p:ext uri="{BB962C8B-B14F-4D97-AF65-F5344CB8AC3E}">
        <p14:creationId xmlns:p14="http://schemas.microsoft.com/office/powerpoint/2010/main" val="137585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oliver caviglioli on Twitter: &quot;Mr Dual Coding, aka Allan Paivio was also a  Dual Pro: academic and Mr Canada 1948 body building champ.… &quot;">
            <a:extLst>
              <a:ext uri="{FF2B5EF4-FFF2-40B4-BE49-F238E27FC236}">
                <a16:creationId xmlns:a16="http://schemas.microsoft.com/office/drawing/2014/main" id="{3AA60028-1843-7040-A0A5-7BA315366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 y="1147177"/>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19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81FF-EBC8-924E-A0C1-F5569D82C91D}"/>
              </a:ext>
            </a:extLst>
          </p:cNvPr>
          <p:cNvSpPr>
            <a:spLocks noGrp="1"/>
          </p:cNvSpPr>
          <p:nvPr>
            <p:ph type="title"/>
          </p:nvPr>
        </p:nvSpPr>
        <p:spPr/>
        <p:txBody>
          <a:bodyPr>
            <a:normAutofit/>
          </a:bodyPr>
          <a:lstStyle/>
          <a:p>
            <a:r>
              <a:rPr lang="nl-BE" sz="4000" dirty="0">
                <a:solidFill>
                  <a:srgbClr val="7A1B5A"/>
                </a:solidFill>
              </a:rPr>
              <a:t>Deel 1: denken &amp; uitwisselen</a:t>
            </a:r>
          </a:p>
        </p:txBody>
      </p:sp>
      <p:sp>
        <p:nvSpPr>
          <p:cNvPr id="3" name="Tijdelijke aanduiding voor tekst 2">
            <a:extLst>
              <a:ext uri="{FF2B5EF4-FFF2-40B4-BE49-F238E27FC236}">
                <a16:creationId xmlns:a16="http://schemas.microsoft.com/office/drawing/2014/main" id="{FDF4F340-F3E7-C642-AA2A-EC1181B242DE}"/>
              </a:ext>
            </a:extLst>
          </p:cNvPr>
          <p:cNvSpPr>
            <a:spLocks noGrp="1"/>
          </p:cNvSpPr>
          <p:nvPr>
            <p:ph type="body" idx="1"/>
          </p:nvPr>
        </p:nvSpPr>
        <p:spPr/>
        <p:txBody>
          <a:bodyPr>
            <a:normAutofit/>
          </a:bodyPr>
          <a:lstStyle/>
          <a:p>
            <a:r>
              <a:rPr lang="nl-BE" sz="2400" dirty="0">
                <a:latin typeface="Avenir Book" panose="02000503020000020003" pitchFamily="2" charset="0"/>
              </a:rPr>
              <a:t>Komen tot</a:t>
            </a:r>
            <a:r>
              <a:rPr lang="nl-BE" sz="2400" b="1" dirty="0">
                <a:latin typeface="Avenir Book" panose="02000503020000020003" pitchFamily="2" charset="0"/>
              </a:rPr>
              <a:t> oplossingen, tips, nieuwe ideeën, …</a:t>
            </a:r>
            <a:r>
              <a:rPr lang="nl-BE" sz="2400" dirty="0"/>
              <a:t> </a:t>
            </a:r>
          </a:p>
        </p:txBody>
      </p:sp>
      <p:pic>
        <p:nvPicPr>
          <p:cNvPr id="7" name="Picture 3">
            <a:extLst>
              <a:ext uri="{FF2B5EF4-FFF2-40B4-BE49-F238E27FC236}">
                <a16:creationId xmlns:a16="http://schemas.microsoft.com/office/drawing/2014/main" id="{55049144-34FC-2441-AEF5-0D1D6A1DF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525942"/>
            <a:ext cx="1026668" cy="985325"/>
          </a:xfrm>
          <a:prstGeom prst="rect">
            <a:avLst/>
          </a:prstGeom>
        </p:spPr>
      </p:pic>
    </p:spTree>
    <p:extLst>
      <p:ext uri="{BB962C8B-B14F-4D97-AF65-F5344CB8AC3E}">
        <p14:creationId xmlns:p14="http://schemas.microsoft.com/office/powerpoint/2010/main" val="1177467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41AA1-B137-DA44-97C8-1F0B92A9D5E9}"/>
              </a:ext>
            </a:extLst>
          </p:cNvPr>
          <p:cNvSpPr>
            <a:spLocks noGrp="1"/>
          </p:cNvSpPr>
          <p:nvPr>
            <p:ph type="title"/>
          </p:nvPr>
        </p:nvSpPr>
        <p:spPr/>
        <p:txBody>
          <a:bodyPr/>
          <a:lstStyle/>
          <a:p>
            <a:r>
              <a:rPr lang="nl-NL" dirty="0">
                <a:solidFill>
                  <a:srgbClr val="7A1B5A"/>
                </a:solidFill>
              </a:rPr>
              <a:t>DEEL 1: Actie(plan) &amp; vragen</a:t>
            </a:r>
          </a:p>
        </p:txBody>
      </p:sp>
      <p:sp>
        <p:nvSpPr>
          <p:cNvPr id="3" name="Tijdelijke aanduiding voor inhoud 2">
            <a:extLst>
              <a:ext uri="{FF2B5EF4-FFF2-40B4-BE49-F238E27FC236}">
                <a16:creationId xmlns:a16="http://schemas.microsoft.com/office/drawing/2014/main" id="{2E768E74-A208-8B42-B521-6F9B8A35DC74}"/>
              </a:ext>
            </a:extLst>
          </p:cNvPr>
          <p:cNvSpPr>
            <a:spLocks noGrp="1"/>
          </p:cNvSpPr>
          <p:nvPr>
            <p:ph idx="1"/>
          </p:nvPr>
        </p:nvSpPr>
        <p:spPr/>
        <p:txBody>
          <a:bodyPr>
            <a:normAutofit/>
          </a:bodyPr>
          <a:lstStyle/>
          <a:p>
            <a:r>
              <a:rPr lang="nl-NL" sz="2400" b="1" dirty="0"/>
              <a:t>Om beurt: </a:t>
            </a:r>
            <a:br>
              <a:rPr lang="nl-NL" sz="2400" b="1" dirty="0"/>
            </a:br>
            <a:r>
              <a:rPr lang="nl-NL" sz="2400" b="1" dirty="0"/>
              <a:t> </a:t>
            </a:r>
            <a:br>
              <a:rPr lang="nl-NL" sz="2400" dirty="0"/>
            </a:br>
            <a:r>
              <a:rPr lang="nl-NL" sz="2400" dirty="0">
                <a:sym typeface="Wingdings" pitchFamily="2" charset="2"/>
              </a:rPr>
              <a:t> Actieplan: wat wil je toepassen? Welke vragen heb je nog? </a:t>
            </a:r>
          </a:p>
          <a:p>
            <a:endParaRPr lang="nl-NL" sz="2400" dirty="0">
              <a:sym typeface="Wingdings" pitchFamily="2" charset="2"/>
            </a:endParaRPr>
          </a:p>
          <a:p>
            <a:pPr marL="0" indent="0">
              <a:buNone/>
            </a:pPr>
            <a:r>
              <a:rPr lang="nl-NL" sz="2400" dirty="0">
                <a:sym typeface="Wingdings" pitchFamily="2" charset="2"/>
              </a:rPr>
              <a:t>OF </a:t>
            </a:r>
          </a:p>
          <a:p>
            <a:endParaRPr lang="nl-NL" sz="2400" dirty="0">
              <a:sym typeface="Wingdings" pitchFamily="2" charset="2"/>
            </a:endParaRPr>
          </a:p>
          <a:p>
            <a:r>
              <a:rPr lang="nl-NL" sz="2400" dirty="0">
                <a:sym typeface="Wingdings" pitchFamily="2" charset="2"/>
              </a:rPr>
              <a:t> Concrete klassituatie: wat toegepast? Welke vragen heb je nog? </a:t>
            </a:r>
          </a:p>
          <a:p>
            <a:endParaRPr lang="nl-NL" dirty="0">
              <a:sym typeface="Wingdings" pitchFamily="2" charset="2"/>
            </a:endParaRPr>
          </a:p>
          <a:p>
            <a:endParaRPr lang="nl-NL" dirty="0">
              <a:sym typeface="Wingdings" pitchFamily="2" charset="2"/>
            </a:endParaRPr>
          </a:p>
        </p:txBody>
      </p:sp>
      <p:pic>
        <p:nvPicPr>
          <p:cNvPr id="4" name="Afbeelding 3" descr="Afbeelding met object, klok, vasthouden, foto&#10;&#10;Automatisch gegenereerde beschrijving">
            <a:extLst>
              <a:ext uri="{FF2B5EF4-FFF2-40B4-BE49-F238E27FC236}">
                <a16:creationId xmlns:a16="http://schemas.microsoft.com/office/drawing/2014/main" id="{C34EC555-2F03-364B-A269-412E56257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846" y="0"/>
            <a:ext cx="1848154" cy="1690689"/>
          </a:xfrm>
          <a:prstGeom prst="rect">
            <a:avLst/>
          </a:prstGeom>
        </p:spPr>
      </p:pic>
    </p:spTree>
    <p:extLst>
      <p:ext uri="{BB962C8B-B14F-4D97-AF65-F5344CB8AC3E}">
        <p14:creationId xmlns:p14="http://schemas.microsoft.com/office/powerpoint/2010/main" val="119541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7C2EB5FB-8633-1A4A-928E-A1003500E7A7}"/>
              </a:ext>
            </a:extLst>
          </p:cNvPr>
          <p:cNvSpPr>
            <a:spLocks noGrp="1"/>
          </p:cNvSpPr>
          <p:nvPr>
            <p:ph idx="1"/>
          </p:nvPr>
        </p:nvSpPr>
        <p:spPr/>
        <p:txBody>
          <a:bodyPr>
            <a:normAutofit fontScale="92500" lnSpcReduction="20000"/>
          </a:bodyPr>
          <a:lstStyle/>
          <a:p>
            <a:endParaRPr lang="nl-BE" sz="3200" dirty="0">
              <a:solidFill>
                <a:srgbClr val="7A1B5A"/>
              </a:solidFill>
            </a:endParaRPr>
          </a:p>
          <a:p>
            <a:r>
              <a:rPr lang="nl-BE" sz="3200" dirty="0">
                <a:solidFill>
                  <a:srgbClr val="7A1B5A"/>
                </a:solidFill>
              </a:rPr>
              <a:t>Vragen verzamelen </a:t>
            </a:r>
          </a:p>
          <a:p>
            <a:pPr lvl="1"/>
            <a:r>
              <a:rPr lang="nl-BE" sz="2800" dirty="0">
                <a:solidFill>
                  <a:srgbClr val="7A1B5A"/>
                </a:solidFill>
              </a:rPr>
              <a:t>Tafel 1: </a:t>
            </a:r>
            <a:r>
              <a:rPr lang="nl-BE" sz="2800" b="1" dirty="0">
                <a:solidFill>
                  <a:srgbClr val="7A1B5A"/>
                </a:solidFill>
                <a:highlight>
                  <a:srgbClr val="FFFF00"/>
                </a:highlight>
              </a:rPr>
              <a:t>bit.ly/trap2curio_tafel1</a:t>
            </a:r>
          </a:p>
          <a:p>
            <a:pPr lvl="1"/>
            <a:r>
              <a:rPr lang="nl-BE" sz="2800" dirty="0">
                <a:solidFill>
                  <a:srgbClr val="7A1B5A"/>
                </a:solidFill>
              </a:rPr>
              <a:t>Tafel 2: </a:t>
            </a:r>
            <a:r>
              <a:rPr lang="nl-BE" sz="2800" b="1" dirty="0">
                <a:solidFill>
                  <a:srgbClr val="7A1B5A"/>
                </a:solidFill>
                <a:highlight>
                  <a:srgbClr val="FFFF00"/>
                </a:highlight>
              </a:rPr>
              <a:t>bit.ly/Trap2curio_tafel2</a:t>
            </a:r>
          </a:p>
          <a:p>
            <a:pPr marL="0" indent="0">
              <a:buNone/>
            </a:pPr>
            <a:br>
              <a:rPr lang="nl-BE" sz="2600" i="1" dirty="0">
                <a:solidFill>
                  <a:srgbClr val="7A1B5A"/>
                </a:solidFill>
              </a:rPr>
            </a:br>
            <a:r>
              <a:rPr lang="nl-BE" sz="2600" i="1" dirty="0">
                <a:solidFill>
                  <a:srgbClr val="7A1B5A"/>
                </a:solidFill>
              </a:rPr>
              <a:t>Inspiratie nodig? Gebruik de gesprekskaarten </a:t>
            </a:r>
          </a:p>
          <a:p>
            <a:pPr lvl="1"/>
            <a:endParaRPr lang="nl-BE" sz="2800" b="1" dirty="0">
              <a:solidFill>
                <a:srgbClr val="7A1B5A"/>
              </a:solidFill>
            </a:endParaRPr>
          </a:p>
          <a:p>
            <a:pPr lvl="1"/>
            <a:endParaRPr lang="nl-BE" sz="2800" b="1" dirty="0">
              <a:solidFill>
                <a:srgbClr val="7A1B5A"/>
              </a:solidFill>
            </a:endParaRPr>
          </a:p>
          <a:p>
            <a:pPr marL="342900" lvl="1" indent="0">
              <a:buNone/>
            </a:pPr>
            <a:endParaRPr lang="nl-BE" sz="2800" b="1" dirty="0">
              <a:solidFill>
                <a:srgbClr val="7A1B5A"/>
              </a:solidFill>
            </a:endParaRPr>
          </a:p>
          <a:p>
            <a:r>
              <a:rPr lang="nl-BE" sz="3200" dirty="0">
                <a:solidFill>
                  <a:srgbClr val="7A1B5A"/>
                </a:solidFill>
              </a:rPr>
              <a:t>Vragen selecteren </a:t>
            </a:r>
            <a:endParaRPr lang="nl-BE" sz="2800" dirty="0">
              <a:solidFill>
                <a:srgbClr val="7A1B5A"/>
              </a:solidFill>
            </a:endParaRPr>
          </a:p>
          <a:p>
            <a:pPr marL="342900" lvl="1" indent="0">
              <a:buNone/>
            </a:pPr>
            <a:r>
              <a:rPr lang="nl-BE" sz="2800" dirty="0">
                <a:solidFill>
                  <a:srgbClr val="7A1B5A"/>
                </a:solidFill>
                <a:sym typeface="Wingdings" pitchFamily="2" charset="2"/>
              </a:rPr>
              <a:t> Stemmen maar! </a:t>
            </a:r>
            <a:br>
              <a:rPr lang="nl-BE" sz="2800" dirty="0">
                <a:solidFill>
                  <a:srgbClr val="7A1B5A"/>
                </a:solidFill>
                <a:sym typeface="Wingdings" pitchFamily="2" charset="2"/>
              </a:rPr>
            </a:br>
            <a:r>
              <a:rPr lang="nl-BE" sz="2800" dirty="0">
                <a:solidFill>
                  <a:srgbClr val="7A1B5A"/>
                </a:solidFill>
                <a:sym typeface="Wingdings" pitchFamily="2" charset="2"/>
              </a:rPr>
              <a:t> Meerdere ‘votes’ mogelijk  </a:t>
            </a:r>
            <a:endParaRPr lang="nl-BE" sz="2800" dirty="0">
              <a:solidFill>
                <a:srgbClr val="7A1B5A"/>
              </a:solidFill>
            </a:endParaRPr>
          </a:p>
          <a:p>
            <a:pPr lvl="1"/>
            <a:endParaRPr lang="nl-BE" sz="2100" b="1" dirty="0">
              <a:solidFill>
                <a:srgbClr val="7A1B5A"/>
              </a:solidFill>
            </a:endParaRPr>
          </a:p>
          <a:p>
            <a:pPr lvl="1"/>
            <a:endParaRPr lang="nl-BE" dirty="0">
              <a:solidFill>
                <a:srgbClr val="7A1B5A"/>
              </a:solidFill>
            </a:endParaRPr>
          </a:p>
          <a:p>
            <a:endParaRPr lang="nl-BE" dirty="0">
              <a:solidFill>
                <a:srgbClr val="7A1B5A"/>
              </a:solidFill>
            </a:endParaRPr>
          </a:p>
        </p:txBody>
      </p:sp>
      <p:pic>
        <p:nvPicPr>
          <p:cNvPr id="9" name="Afbeelding 8" descr="Afbeelding met schermafbeelding&#10;&#10;Automatisch gegenereerde beschrijving">
            <a:extLst>
              <a:ext uri="{FF2B5EF4-FFF2-40B4-BE49-F238E27FC236}">
                <a16:creationId xmlns:a16="http://schemas.microsoft.com/office/drawing/2014/main" id="{F70A435F-E382-6A48-B8EE-398D8671F3A6}"/>
              </a:ext>
            </a:extLst>
          </p:cNvPr>
          <p:cNvPicPr>
            <a:picLocks noChangeAspect="1"/>
          </p:cNvPicPr>
          <p:nvPr/>
        </p:nvPicPr>
        <p:blipFill rotWithShape="1">
          <a:blip r:embed="rId3">
            <a:extLst>
              <a:ext uri="{28A0092B-C50C-407E-A947-70E740481C1C}">
                <a14:useLocalDpi xmlns:a14="http://schemas.microsoft.com/office/drawing/2010/main" val="0"/>
              </a:ext>
            </a:extLst>
          </a:blip>
          <a:srcRect r="54383" b="89555"/>
          <a:stretch/>
        </p:blipFill>
        <p:spPr>
          <a:xfrm>
            <a:off x="512900" y="629594"/>
            <a:ext cx="8087090" cy="790769"/>
          </a:xfrm>
          <a:prstGeom prst="rect">
            <a:avLst/>
          </a:prstGeom>
        </p:spPr>
      </p:pic>
      <p:pic>
        <p:nvPicPr>
          <p:cNvPr id="11" name="Afbeelding 10" descr="Afbeelding met teken, groen, voedsel, speler&#10;&#10;Automatisch gegenereerde beschrijving">
            <a:extLst>
              <a:ext uri="{FF2B5EF4-FFF2-40B4-BE49-F238E27FC236}">
                <a16:creationId xmlns:a16="http://schemas.microsoft.com/office/drawing/2014/main" id="{8E2BC32C-57AF-C841-9408-700E008BE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964" y="2264482"/>
            <a:ext cx="1828800" cy="787400"/>
          </a:xfrm>
          <a:prstGeom prst="rect">
            <a:avLst/>
          </a:prstGeom>
        </p:spPr>
      </p:pic>
      <p:pic>
        <p:nvPicPr>
          <p:cNvPr id="12" name="Afbeelding 11" descr="Afbeelding met schermafbeelding&#10;&#10;Automatisch gegenereerde beschrijving">
            <a:extLst>
              <a:ext uri="{FF2B5EF4-FFF2-40B4-BE49-F238E27FC236}">
                <a16:creationId xmlns:a16="http://schemas.microsoft.com/office/drawing/2014/main" id="{19C05A6E-DB03-064F-8DDA-BC43B6EE6ADF}"/>
              </a:ext>
            </a:extLst>
          </p:cNvPr>
          <p:cNvPicPr>
            <a:picLocks noChangeAspect="1"/>
          </p:cNvPicPr>
          <p:nvPr/>
        </p:nvPicPr>
        <p:blipFill rotWithShape="1">
          <a:blip r:embed="rId3">
            <a:extLst>
              <a:ext uri="{28A0092B-C50C-407E-A947-70E740481C1C}">
                <a14:useLocalDpi xmlns:a14="http://schemas.microsoft.com/office/drawing/2010/main" val="0"/>
              </a:ext>
            </a:extLst>
          </a:blip>
          <a:srcRect l="69359" t="58644" r="19412" b="18522"/>
          <a:stretch/>
        </p:blipFill>
        <p:spPr>
          <a:xfrm>
            <a:off x="6444755" y="5061040"/>
            <a:ext cx="1237218" cy="1115923"/>
          </a:xfrm>
          <a:prstGeom prst="rect">
            <a:avLst/>
          </a:prstGeom>
        </p:spPr>
      </p:pic>
      <p:pic>
        <p:nvPicPr>
          <p:cNvPr id="6" name="Afbeelding 5">
            <a:extLst>
              <a:ext uri="{FF2B5EF4-FFF2-40B4-BE49-F238E27FC236}">
                <a16:creationId xmlns:a16="http://schemas.microsoft.com/office/drawing/2014/main" id="{73847195-2949-F741-828F-2B43B0D301F6}"/>
              </a:ext>
            </a:extLst>
          </p:cNvPr>
          <p:cNvPicPr>
            <a:picLocks noChangeAspect="1"/>
          </p:cNvPicPr>
          <p:nvPr/>
        </p:nvPicPr>
        <p:blipFill>
          <a:blip r:embed="rId5"/>
          <a:stretch>
            <a:fillRect/>
          </a:stretch>
        </p:blipFill>
        <p:spPr>
          <a:xfrm>
            <a:off x="7543077" y="27102"/>
            <a:ext cx="1535495" cy="1535495"/>
          </a:xfrm>
          <a:prstGeom prst="rect">
            <a:avLst/>
          </a:prstGeom>
        </p:spPr>
      </p:pic>
      <p:pic>
        <p:nvPicPr>
          <p:cNvPr id="8" name="Afbeelding 7">
            <a:extLst>
              <a:ext uri="{FF2B5EF4-FFF2-40B4-BE49-F238E27FC236}">
                <a16:creationId xmlns:a16="http://schemas.microsoft.com/office/drawing/2014/main" id="{93ADEB3D-8952-CF42-B81C-337E215A0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5696" y="3341209"/>
            <a:ext cx="1604136" cy="929819"/>
          </a:xfrm>
          <a:prstGeom prst="rect">
            <a:avLst/>
          </a:prstGeom>
          <a:ln>
            <a:solidFill>
              <a:schemeClr val="accent2"/>
            </a:solidFill>
          </a:ln>
        </p:spPr>
      </p:pic>
    </p:spTree>
    <p:extLst>
      <p:ext uri="{BB962C8B-B14F-4D97-AF65-F5344CB8AC3E}">
        <p14:creationId xmlns:p14="http://schemas.microsoft.com/office/powerpoint/2010/main" val="219459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BB800-D6C3-914B-9CA5-56F7EC5A7B81}"/>
              </a:ext>
            </a:extLst>
          </p:cNvPr>
          <p:cNvSpPr>
            <a:spLocks noGrp="1"/>
          </p:cNvSpPr>
          <p:nvPr>
            <p:ph type="title"/>
          </p:nvPr>
        </p:nvSpPr>
        <p:spPr/>
        <p:txBody>
          <a:bodyPr/>
          <a:lstStyle/>
          <a:p>
            <a:r>
              <a:rPr lang="nl-NL" dirty="0"/>
              <a:t>Vragen verzamelen </a:t>
            </a:r>
          </a:p>
        </p:txBody>
      </p:sp>
      <p:pic>
        <p:nvPicPr>
          <p:cNvPr id="1026" name="Picture 2" descr="Noteblok Vectoren, Illustraties En Clipart - 123RF">
            <a:extLst>
              <a:ext uri="{FF2B5EF4-FFF2-40B4-BE49-F238E27FC236}">
                <a16:creationId xmlns:a16="http://schemas.microsoft.com/office/drawing/2014/main" id="{02680A1A-667C-064A-9113-FE80816EF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2" t="1916" r="6831" b="4925"/>
          <a:stretch/>
        </p:blipFill>
        <p:spPr bwMode="auto">
          <a:xfrm>
            <a:off x="2982824" y="1555845"/>
            <a:ext cx="3178352" cy="45583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 3">
            <a:extLst>
              <a:ext uri="{FF2B5EF4-FFF2-40B4-BE49-F238E27FC236}">
                <a16:creationId xmlns:a16="http://schemas.microsoft.com/office/drawing/2014/main" id="{1BEF7B4F-80FA-644E-9CAF-577CC5A84B32}"/>
              </a:ext>
            </a:extLst>
          </p:cNvPr>
          <p:cNvGraphicFramePr>
            <a:graphicFrameLocks noGrp="1"/>
          </p:cNvGraphicFramePr>
          <p:nvPr>
            <p:extLst>
              <p:ext uri="{D42A27DB-BD31-4B8C-83A1-F6EECF244321}">
                <p14:modId xmlns:p14="http://schemas.microsoft.com/office/powerpoint/2010/main" val="2144041811"/>
              </p:ext>
            </p:extLst>
          </p:nvPr>
        </p:nvGraphicFramePr>
        <p:xfrm>
          <a:off x="3228109" y="2105428"/>
          <a:ext cx="2687781" cy="3882083"/>
        </p:xfrm>
        <a:graphic>
          <a:graphicData uri="http://schemas.openxmlformats.org/drawingml/2006/table">
            <a:tbl>
              <a:tblPr firstRow="1" bandRow="1">
                <a:tableStyleId>{5940675A-B579-460E-94D1-54222C63F5DA}</a:tableStyleId>
              </a:tblPr>
              <a:tblGrid>
                <a:gridCol w="2008909">
                  <a:extLst>
                    <a:ext uri="{9D8B030D-6E8A-4147-A177-3AD203B41FA5}">
                      <a16:colId xmlns:a16="http://schemas.microsoft.com/office/drawing/2014/main" val="599342887"/>
                    </a:ext>
                  </a:extLst>
                </a:gridCol>
                <a:gridCol w="678872">
                  <a:extLst>
                    <a:ext uri="{9D8B030D-6E8A-4147-A177-3AD203B41FA5}">
                      <a16:colId xmlns:a16="http://schemas.microsoft.com/office/drawing/2014/main" val="3601545085"/>
                    </a:ext>
                  </a:extLst>
                </a:gridCol>
              </a:tblGrid>
              <a:tr h="267124">
                <a:tc>
                  <a:txBody>
                    <a:bodyPr/>
                    <a:lstStyle/>
                    <a:p>
                      <a:r>
                        <a:rPr lang="nl-NL" dirty="0"/>
                        <a:t>Vragen </a:t>
                      </a:r>
                    </a:p>
                  </a:txBody>
                  <a:tcPr/>
                </a:tc>
                <a:tc>
                  <a:txBody>
                    <a:bodyPr/>
                    <a:lstStyle/>
                    <a:p>
                      <a:r>
                        <a:rPr lang="nl-NL" dirty="0"/>
                        <a:t>stem</a:t>
                      </a:r>
                    </a:p>
                  </a:txBody>
                  <a:tcPr/>
                </a:tc>
                <a:extLst>
                  <a:ext uri="{0D108BD9-81ED-4DB2-BD59-A6C34878D82A}">
                    <a16:rowId xmlns:a16="http://schemas.microsoft.com/office/drawing/2014/main" val="2665867904"/>
                  </a:ext>
                </a:extLst>
              </a:tr>
              <a:tr h="3584903">
                <a:tc>
                  <a:txBody>
                    <a:bodyPr/>
                    <a:lstStyle/>
                    <a:p>
                      <a:endParaRPr lang="nl-NL" dirty="0"/>
                    </a:p>
                  </a:txBody>
                  <a:tcPr/>
                </a:tc>
                <a:tc>
                  <a:txBody>
                    <a:bodyPr/>
                    <a:lstStyle/>
                    <a:p>
                      <a:endParaRPr lang="nl-NL" dirty="0"/>
                    </a:p>
                  </a:txBody>
                  <a:tcPr/>
                </a:tc>
                <a:extLst>
                  <a:ext uri="{0D108BD9-81ED-4DB2-BD59-A6C34878D82A}">
                    <a16:rowId xmlns:a16="http://schemas.microsoft.com/office/drawing/2014/main" val="2380545759"/>
                  </a:ext>
                </a:extLst>
              </a:tr>
            </a:tbl>
          </a:graphicData>
        </a:graphic>
      </p:graphicFrame>
    </p:spTree>
    <p:extLst>
      <p:ext uri="{BB962C8B-B14F-4D97-AF65-F5344CB8AC3E}">
        <p14:creationId xmlns:p14="http://schemas.microsoft.com/office/powerpoint/2010/main" val="66352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8F235-6CC5-4C4E-9BEA-41DB6350CBE1}"/>
              </a:ext>
            </a:extLst>
          </p:cNvPr>
          <p:cNvSpPr>
            <a:spLocks noGrp="1"/>
          </p:cNvSpPr>
          <p:nvPr>
            <p:ph type="title"/>
          </p:nvPr>
        </p:nvSpPr>
        <p:spPr/>
        <p:txBody>
          <a:bodyPr/>
          <a:lstStyle/>
          <a:p>
            <a:r>
              <a:rPr lang="nl-NL" dirty="0"/>
              <a:t>Vragen selecteren </a:t>
            </a:r>
          </a:p>
        </p:txBody>
      </p:sp>
      <p:sp>
        <p:nvSpPr>
          <p:cNvPr id="3" name="Tijdelijke aanduiding voor inhoud 2">
            <a:extLst>
              <a:ext uri="{FF2B5EF4-FFF2-40B4-BE49-F238E27FC236}">
                <a16:creationId xmlns:a16="http://schemas.microsoft.com/office/drawing/2014/main" id="{680EAAC3-B372-5B4D-9FAF-9D591BCC7B4E}"/>
              </a:ext>
            </a:extLst>
          </p:cNvPr>
          <p:cNvSpPr>
            <a:spLocks noGrp="1"/>
          </p:cNvSpPr>
          <p:nvPr>
            <p:ph idx="1"/>
          </p:nvPr>
        </p:nvSpPr>
        <p:spPr/>
        <p:txBody>
          <a:bodyPr/>
          <a:lstStyle/>
          <a:p>
            <a:endParaRPr lang="nl-NL" dirty="0"/>
          </a:p>
          <a:p>
            <a:endParaRPr lang="nl-NL" dirty="0"/>
          </a:p>
          <a:p>
            <a:r>
              <a:rPr lang="nl-NL" dirty="0">
                <a:highlight>
                  <a:srgbClr val="FFFF00"/>
                </a:highlight>
              </a:rPr>
              <a:t>Indien je niet met </a:t>
            </a:r>
            <a:r>
              <a:rPr lang="nl-NL" dirty="0" err="1">
                <a:highlight>
                  <a:srgbClr val="FFFF00"/>
                </a:highlight>
              </a:rPr>
              <a:t>Tricider</a:t>
            </a:r>
            <a:r>
              <a:rPr lang="nl-NL" dirty="0">
                <a:highlight>
                  <a:srgbClr val="FFFF00"/>
                </a:highlight>
              </a:rPr>
              <a:t> werkt, maak dan een slide met andere instructies voor het verzamelen en selecteren van vragen </a:t>
            </a:r>
          </a:p>
        </p:txBody>
      </p:sp>
    </p:spTree>
    <p:extLst>
      <p:ext uri="{BB962C8B-B14F-4D97-AF65-F5344CB8AC3E}">
        <p14:creationId xmlns:p14="http://schemas.microsoft.com/office/powerpoint/2010/main" val="115434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5788D82-B20B-714B-930C-3A7FD0059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39" y="492963"/>
            <a:ext cx="7924077" cy="4209666"/>
          </a:xfrm>
          <a:prstGeom prst="rect">
            <a:avLst/>
          </a:prstGeom>
        </p:spPr>
      </p:pic>
      <p:sp>
        <p:nvSpPr>
          <p:cNvPr id="7" name="Tekstvak 6">
            <a:extLst>
              <a:ext uri="{FF2B5EF4-FFF2-40B4-BE49-F238E27FC236}">
                <a16:creationId xmlns:a16="http://schemas.microsoft.com/office/drawing/2014/main" id="{F75E6BB8-7F07-9446-9D80-153E25DB843B}"/>
              </a:ext>
            </a:extLst>
          </p:cNvPr>
          <p:cNvSpPr txBox="1"/>
          <p:nvPr/>
        </p:nvSpPr>
        <p:spPr>
          <a:xfrm>
            <a:off x="1740682" y="5192160"/>
            <a:ext cx="6319447" cy="954107"/>
          </a:xfrm>
          <a:prstGeom prst="rect">
            <a:avLst/>
          </a:prstGeom>
          <a:noFill/>
        </p:spPr>
        <p:txBody>
          <a:bodyPr wrap="square" rtlCol="0">
            <a:spAutoFit/>
          </a:bodyPr>
          <a:lstStyle/>
          <a:p>
            <a:r>
              <a:rPr lang="nl-BE" sz="2800" b="1" dirty="0">
                <a:solidFill>
                  <a:srgbClr val="7A1B5A"/>
                </a:solidFill>
                <a:latin typeface="Avenir Roman" panose="02000503020000020003" pitchFamily="2" charset="0"/>
              </a:rPr>
              <a:t>Noteer tussendoor wat je voor jezelf wil meenemen (pag.77)</a:t>
            </a:r>
          </a:p>
        </p:txBody>
      </p:sp>
      <p:sp>
        <p:nvSpPr>
          <p:cNvPr id="8" name="Pijl links 7">
            <a:extLst>
              <a:ext uri="{FF2B5EF4-FFF2-40B4-BE49-F238E27FC236}">
                <a16:creationId xmlns:a16="http://schemas.microsoft.com/office/drawing/2014/main" id="{17530F3C-3839-8A41-B404-85BDBD514974}"/>
              </a:ext>
            </a:extLst>
          </p:cNvPr>
          <p:cNvSpPr/>
          <p:nvPr/>
        </p:nvSpPr>
        <p:spPr>
          <a:xfrm>
            <a:off x="364381" y="5192160"/>
            <a:ext cx="1167493" cy="649357"/>
          </a:xfrm>
          <a:prstGeom prst="rightArrow">
            <a:avLst/>
          </a:prstGeom>
          <a:solidFill>
            <a:srgbClr val="7A1B5A"/>
          </a:solidFill>
          <a:ln>
            <a:solidFill>
              <a:srgbClr val="7A1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5300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81FF-EBC8-924E-A0C1-F5569D82C91D}"/>
              </a:ext>
            </a:extLst>
          </p:cNvPr>
          <p:cNvSpPr>
            <a:spLocks noGrp="1"/>
          </p:cNvSpPr>
          <p:nvPr>
            <p:ph type="title"/>
          </p:nvPr>
        </p:nvSpPr>
        <p:spPr/>
        <p:txBody>
          <a:bodyPr>
            <a:normAutofit/>
          </a:bodyPr>
          <a:lstStyle/>
          <a:p>
            <a:r>
              <a:rPr lang="nl-BE" sz="4000" dirty="0">
                <a:solidFill>
                  <a:srgbClr val="7A1B5A"/>
                </a:solidFill>
                <a:highlight>
                  <a:srgbClr val="FFFF00"/>
                </a:highlight>
              </a:rPr>
              <a:t>Vul zelf aan naargelang je eigen tijdschema </a:t>
            </a:r>
            <a:r>
              <a:rPr lang="nl-BE" sz="3200" dirty="0">
                <a:solidFill>
                  <a:srgbClr val="7A1B5A"/>
                </a:solidFill>
                <a:highlight>
                  <a:srgbClr val="FFFF00"/>
                </a:highlight>
              </a:rPr>
              <a:t>(zie vb volgende slide)</a:t>
            </a:r>
            <a:endParaRPr lang="nl-BE" sz="4000" dirty="0">
              <a:solidFill>
                <a:srgbClr val="7A1B5A"/>
              </a:solidFill>
            </a:endParaRPr>
          </a:p>
        </p:txBody>
      </p:sp>
      <p:sp>
        <p:nvSpPr>
          <p:cNvPr id="3" name="Tijdelijke aanduiding voor tekst 2">
            <a:extLst>
              <a:ext uri="{FF2B5EF4-FFF2-40B4-BE49-F238E27FC236}">
                <a16:creationId xmlns:a16="http://schemas.microsoft.com/office/drawing/2014/main" id="{FDF4F340-F3E7-C642-AA2A-EC1181B242DE}"/>
              </a:ext>
            </a:extLst>
          </p:cNvPr>
          <p:cNvSpPr>
            <a:spLocks noGrp="1"/>
          </p:cNvSpPr>
          <p:nvPr>
            <p:ph type="body" idx="1"/>
          </p:nvPr>
        </p:nvSpPr>
        <p:spPr/>
        <p:txBody>
          <a:bodyPr>
            <a:normAutofit/>
          </a:bodyPr>
          <a:lstStyle/>
          <a:p>
            <a:r>
              <a:rPr lang="nl-BE" sz="2400" dirty="0">
                <a:highlight>
                  <a:srgbClr val="FFFF00"/>
                </a:highlight>
                <a:latin typeface="Avenir Book" panose="02000503020000020003" pitchFamily="2" charset="0"/>
              </a:rPr>
              <a:t>Doel noteren van deze ronde</a:t>
            </a:r>
            <a:endParaRPr lang="nl-BE" sz="2400" dirty="0">
              <a:highlight>
                <a:srgbClr val="FFFF00"/>
              </a:highlight>
            </a:endParaRPr>
          </a:p>
        </p:txBody>
      </p:sp>
      <p:pic>
        <p:nvPicPr>
          <p:cNvPr id="7" name="Picture 3">
            <a:extLst>
              <a:ext uri="{FF2B5EF4-FFF2-40B4-BE49-F238E27FC236}">
                <a16:creationId xmlns:a16="http://schemas.microsoft.com/office/drawing/2014/main" id="{55049144-34FC-2441-AEF5-0D1D6A1DF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525942"/>
            <a:ext cx="1026668" cy="985325"/>
          </a:xfrm>
          <a:prstGeom prst="rect">
            <a:avLst/>
          </a:prstGeom>
        </p:spPr>
      </p:pic>
    </p:spTree>
    <p:extLst>
      <p:ext uri="{BB962C8B-B14F-4D97-AF65-F5344CB8AC3E}">
        <p14:creationId xmlns:p14="http://schemas.microsoft.com/office/powerpoint/2010/main" val="3256620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81FF-EBC8-924E-A0C1-F5569D82C91D}"/>
              </a:ext>
            </a:extLst>
          </p:cNvPr>
          <p:cNvSpPr>
            <a:spLocks noGrp="1"/>
          </p:cNvSpPr>
          <p:nvPr>
            <p:ph type="title"/>
          </p:nvPr>
        </p:nvSpPr>
        <p:spPr/>
        <p:txBody>
          <a:bodyPr>
            <a:normAutofit/>
          </a:bodyPr>
          <a:lstStyle/>
          <a:p>
            <a:r>
              <a:rPr lang="nl-BE" sz="4000" dirty="0">
                <a:solidFill>
                  <a:srgbClr val="7A1B5A"/>
                </a:solidFill>
              </a:rPr>
              <a:t>Deel 2: concluderen</a:t>
            </a:r>
          </a:p>
        </p:txBody>
      </p:sp>
      <p:sp>
        <p:nvSpPr>
          <p:cNvPr id="3" name="Tijdelijke aanduiding voor tekst 2">
            <a:extLst>
              <a:ext uri="{FF2B5EF4-FFF2-40B4-BE49-F238E27FC236}">
                <a16:creationId xmlns:a16="http://schemas.microsoft.com/office/drawing/2014/main" id="{FDF4F340-F3E7-C642-AA2A-EC1181B242DE}"/>
              </a:ext>
            </a:extLst>
          </p:cNvPr>
          <p:cNvSpPr>
            <a:spLocks noGrp="1"/>
          </p:cNvSpPr>
          <p:nvPr>
            <p:ph type="body" idx="1"/>
          </p:nvPr>
        </p:nvSpPr>
        <p:spPr/>
        <p:txBody>
          <a:bodyPr>
            <a:normAutofit/>
          </a:bodyPr>
          <a:lstStyle/>
          <a:p>
            <a:r>
              <a:rPr lang="nl-BE" sz="2400" dirty="0"/>
              <a:t>Padlet </a:t>
            </a:r>
          </a:p>
        </p:txBody>
      </p:sp>
      <p:pic>
        <p:nvPicPr>
          <p:cNvPr id="7" name="Picture 3">
            <a:extLst>
              <a:ext uri="{FF2B5EF4-FFF2-40B4-BE49-F238E27FC236}">
                <a16:creationId xmlns:a16="http://schemas.microsoft.com/office/drawing/2014/main" id="{55049144-34FC-2441-AEF5-0D1D6A1DF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525942"/>
            <a:ext cx="1026668" cy="985325"/>
          </a:xfrm>
          <a:prstGeom prst="rect">
            <a:avLst/>
          </a:prstGeom>
        </p:spPr>
      </p:pic>
    </p:spTree>
    <p:extLst>
      <p:ext uri="{BB962C8B-B14F-4D97-AF65-F5344CB8AC3E}">
        <p14:creationId xmlns:p14="http://schemas.microsoft.com/office/powerpoint/2010/main" val="645501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FA1C0-1815-1241-B95C-4714639C9B62}"/>
              </a:ext>
            </a:extLst>
          </p:cNvPr>
          <p:cNvSpPr>
            <a:spLocks noGrp="1"/>
          </p:cNvSpPr>
          <p:nvPr>
            <p:ph type="title"/>
          </p:nvPr>
        </p:nvSpPr>
        <p:spPr/>
        <p:txBody>
          <a:bodyPr/>
          <a:lstStyle/>
          <a:p>
            <a:r>
              <a:rPr lang="nl-BE" dirty="0">
                <a:solidFill>
                  <a:srgbClr val="7A1B5A"/>
                </a:solidFill>
              </a:rPr>
              <a:t>Welke tips, ideeën, praktijken leerde je van elkaar? </a:t>
            </a:r>
          </a:p>
        </p:txBody>
      </p:sp>
    </p:spTree>
    <p:extLst>
      <p:ext uri="{BB962C8B-B14F-4D97-AF65-F5344CB8AC3E}">
        <p14:creationId xmlns:p14="http://schemas.microsoft.com/office/powerpoint/2010/main" val="427629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F76D2-A954-BF4F-BBDC-C18A5E68B734}"/>
              </a:ext>
            </a:extLst>
          </p:cNvPr>
          <p:cNvSpPr>
            <a:spLocks noGrp="1"/>
          </p:cNvSpPr>
          <p:nvPr>
            <p:ph type="title"/>
          </p:nvPr>
        </p:nvSpPr>
        <p:spPr/>
        <p:txBody>
          <a:bodyPr/>
          <a:lstStyle/>
          <a:p>
            <a:r>
              <a:rPr lang="nl-NL" dirty="0">
                <a:highlight>
                  <a:srgbClr val="FFFF00"/>
                </a:highlight>
              </a:rPr>
              <a:t>Ev. slide met quotes van inzendingen</a:t>
            </a:r>
          </a:p>
        </p:txBody>
      </p:sp>
    </p:spTree>
    <p:extLst>
      <p:ext uri="{BB962C8B-B14F-4D97-AF65-F5344CB8AC3E}">
        <p14:creationId xmlns:p14="http://schemas.microsoft.com/office/powerpoint/2010/main" val="272487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Vintage Muscle Power Bodybuilding fitness magazine/Allan Paivio 1-48 | eBay">
            <a:extLst>
              <a:ext uri="{FF2B5EF4-FFF2-40B4-BE49-F238E27FC236}">
                <a16:creationId xmlns:a16="http://schemas.microsoft.com/office/drawing/2014/main" id="{0F5A58BE-5642-AF4F-BFD5-CF5021E5B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683" y="0"/>
            <a:ext cx="5328203" cy="68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83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F4502F8C-2B53-6843-811F-280F483D9698}"/>
              </a:ext>
            </a:extLst>
          </p:cNvPr>
          <p:cNvSpPr>
            <a:spLocks noGrp="1"/>
          </p:cNvSpPr>
          <p:nvPr>
            <p:ph idx="1"/>
          </p:nvPr>
        </p:nvSpPr>
        <p:spPr>
          <a:xfrm>
            <a:off x="487538" y="973826"/>
            <a:ext cx="8290063" cy="5413722"/>
          </a:xfrm>
        </p:spPr>
        <p:txBody>
          <a:bodyPr>
            <a:normAutofit lnSpcReduction="10000"/>
          </a:bodyPr>
          <a:lstStyle/>
          <a:p>
            <a:pPr>
              <a:buFont typeface="Wingdings" pitchFamily="2" charset="2"/>
              <a:buChar char="à"/>
            </a:pPr>
            <a:r>
              <a:rPr lang="nl-BE" sz="2800" dirty="0"/>
              <a:t>Ga naar </a:t>
            </a:r>
            <a:r>
              <a:rPr lang="nl-BE" sz="2800" dirty="0">
                <a:highlight>
                  <a:srgbClr val="FFFF00"/>
                </a:highlight>
                <a:hlinkClick r:id="rId3"/>
              </a:rPr>
              <a:t>https://padlet.com/liese21/dualcoding</a:t>
            </a:r>
            <a:r>
              <a:rPr lang="nl-BE" sz="2800" dirty="0">
                <a:highlight>
                  <a:srgbClr val="FFFF00"/>
                </a:highlight>
              </a:rPr>
              <a:t> </a:t>
            </a:r>
            <a:r>
              <a:rPr lang="nl-BE" sz="2800" dirty="0"/>
              <a:t>en post een nieuw inzicht, idee, tip, … </a:t>
            </a:r>
            <a:br>
              <a:rPr lang="nl-BE" sz="2800" dirty="0"/>
            </a:br>
            <a:br>
              <a:rPr lang="nl-BE" sz="2800" dirty="0"/>
            </a:b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endParaRPr lang="nl-BE" sz="2800" dirty="0"/>
          </a:p>
          <a:p>
            <a:pPr>
              <a:buFont typeface="Wingdings" pitchFamily="2" charset="2"/>
              <a:buChar char="à"/>
            </a:pPr>
            <a:r>
              <a:rPr lang="nl-BE" sz="2800" dirty="0"/>
              <a:t>We bouwen hierop verder in TRAP 3 ! </a:t>
            </a:r>
          </a:p>
        </p:txBody>
      </p:sp>
      <p:pic>
        <p:nvPicPr>
          <p:cNvPr id="6" name="Afbeelding 5">
            <a:extLst>
              <a:ext uri="{FF2B5EF4-FFF2-40B4-BE49-F238E27FC236}">
                <a16:creationId xmlns:a16="http://schemas.microsoft.com/office/drawing/2014/main" id="{0AEC36D5-4BC8-0A4B-B025-2D021863C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9127"/>
            <a:ext cx="9144000" cy="2736850"/>
          </a:xfrm>
          <a:prstGeom prst="rect">
            <a:avLst/>
          </a:prstGeom>
        </p:spPr>
      </p:pic>
      <p:sp>
        <p:nvSpPr>
          <p:cNvPr id="8" name="Pijl omlaag 7">
            <a:extLst>
              <a:ext uri="{FF2B5EF4-FFF2-40B4-BE49-F238E27FC236}">
                <a16:creationId xmlns:a16="http://schemas.microsoft.com/office/drawing/2014/main" id="{EB883EF1-EF89-B64F-A224-63DEC9582B66}"/>
              </a:ext>
            </a:extLst>
          </p:cNvPr>
          <p:cNvSpPr/>
          <p:nvPr/>
        </p:nvSpPr>
        <p:spPr>
          <a:xfrm rot="8734013">
            <a:off x="977581" y="3761239"/>
            <a:ext cx="416688" cy="864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omlaag 8">
            <a:extLst>
              <a:ext uri="{FF2B5EF4-FFF2-40B4-BE49-F238E27FC236}">
                <a16:creationId xmlns:a16="http://schemas.microsoft.com/office/drawing/2014/main" id="{43E3DC7C-ECD7-9949-9583-971FEC80DD99}"/>
              </a:ext>
            </a:extLst>
          </p:cNvPr>
          <p:cNvSpPr/>
          <p:nvPr/>
        </p:nvSpPr>
        <p:spPr>
          <a:xfrm rot="8734013">
            <a:off x="4562294" y="3835786"/>
            <a:ext cx="416688" cy="864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omlaag 9">
            <a:extLst>
              <a:ext uri="{FF2B5EF4-FFF2-40B4-BE49-F238E27FC236}">
                <a16:creationId xmlns:a16="http://schemas.microsoft.com/office/drawing/2014/main" id="{71085997-3879-9247-A231-9F0D501D1D63}"/>
              </a:ext>
            </a:extLst>
          </p:cNvPr>
          <p:cNvSpPr/>
          <p:nvPr/>
        </p:nvSpPr>
        <p:spPr>
          <a:xfrm rot="8734013">
            <a:off x="8031955" y="3761239"/>
            <a:ext cx="416688" cy="864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5706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60E5F20-E751-3542-92A3-429C5250B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394" y="0"/>
            <a:ext cx="4846211" cy="6858000"/>
          </a:xfrm>
          <a:prstGeom prst="rect">
            <a:avLst/>
          </a:prstGeom>
        </p:spPr>
      </p:pic>
    </p:spTree>
    <p:extLst>
      <p:ext uri="{BB962C8B-B14F-4D97-AF65-F5344CB8AC3E}">
        <p14:creationId xmlns:p14="http://schemas.microsoft.com/office/powerpoint/2010/main" val="2236577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pic>
        <p:nvPicPr>
          <p:cNvPr id="3" name="Tijdelijke aanduiding voor inhoud 2" descr="Afbeelding met schermafbeelding&#10;&#10;Automatisch gegenereerde beschrijving">
            <a:extLst>
              <a:ext uri="{FF2B5EF4-FFF2-40B4-BE49-F238E27FC236}">
                <a16:creationId xmlns:a16="http://schemas.microsoft.com/office/drawing/2014/main" id="{81F8DCC9-8BC3-D845-8302-1AFEBE95E7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293187"/>
            <a:ext cx="7078900" cy="5440267"/>
          </a:xfrm>
        </p:spPr>
      </p:pic>
    </p:spTree>
    <p:extLst>
      <p:ext uri="{BB962C8B-B14F-4D97-AF65-F5344CB8AC3E}">
        <p14:creationId xmlns:p14="http://schemas.microsoft.com/office/powerpoint/2010/main" val="247256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pic>
        <p:nvPicPr>
          <p:cNvPr id="7" name="Tijdelijke aanduiding voor inhoud 6" descr="Afbeelding met laptop, elektronica, computer, open&#10;&#10;Automatisch gegenereerde beschrijving">
            <a:extLst>
              <a:ext uri="{FF2B5EF4-FFF2-40B4-BE49-F238E27FC236}">
                <a16:creationId xmlns:a16="http://schemas.microsoft.com/office/drawing/2014/main" id="{7A8F522A-9C30-314F-BBAF-F2A5D085E6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60" b="48284"/>
          <a:stretch/>
        </p:blipFill>
        <p:spPr>
          <a:xfrm>
            <a:off x="752633" y="1598091"/>
            <a:ext cx="6215327" cy="4015630"/>
          </a:xfrm>
        </p:spPr>
      </p:pic>
    </p:spTree>
    <p:extLst>
      <p:ext uri="{BB962C8B-B14F-4D97-AF65-F5344CB8AC3E}">
        <p14:creationId xmlns:p14="http://schemas.microsoft.com/office/powerpoint/2010/main" val="2707004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E6B53-E232-304A-ACF3-D5A1D2B45FC7}"/>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A6F9C377-CE77-0D4C-A7B5-B88946784101}"/>
              </a:ext>
            </a:extLst>
          </p:cNvPr>
          <p:cNvSpPr>
            <a:spLocks noGrp="1"/>
          </p:cNvSpPr>
          <p:nvPr>
            <p:ph idx="1"/>
          </p:nvPr>
        </p:nvSpPr>
        <p:spPr/>
        <p:txBody>
          <a:bodyPr/>
          <a:lstStyle/>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pPr marL="1371600" lvl="4" indent="0">
              <a:buNone/>
            </a:pPr>
            <a:r>
              <a:rPr lang="nl-BE" sz="2400" dirty="0"/>
              <a:t>: le français illustré</a:t>
            </a:r>
          </a:p>
          <a:p>
            <a:r>
              <a:rPr lang="nl-BE" dirty="0"/>
              <a:t>Website: </a:t>
            </a:r>
            <a:r>
              <a:rPr lang="nl-BE" dirty="0">
                <a:hlinkClick r:id="rId3"/>
              </a:rPr>
              <a:t>https://lefrancaisillustre.com/</a:t>
            </a:r>
            <a:endParaRPr lang="nl-BE" dirty="0"/>
          </a:p>
          <a:p>
            <a:endParaRPr lang="nl-BE" dirty="0"/>
          </a:p>
        </p:txBody>
      </p:sp>
      <p:pic>
        <p:nvPicPr>
          <p:cNvPr id="6" name="Afbeelding 5">
            <a:extLst>
              <a:ext uri="{FF2B5EF4-FFF2-40B4-BE49-F238E27FC236}">
                <a16:creationId xmlns:a16="http://schemas.microsoft.com/office/drawing/2014/main" id="{2B128FF4-4A72-CB45-8B44-23745B83C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32" y="5172242"/>
            <a:ext cx="1320800" cy="508000"/>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C076659A-1E56-234F-9A39-24C4E4A68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58" y="326358"/>
            <a:ext cx="8447283" cy="4745205"/>
          </a:xfrm>
          <a:prstGeom prst="rect">
            <a:avLst/>
          </a:prstGeom>
        </p:spPr>
      </p:pic>
    </p:spTree>
    <p:extLst>
      <p:ext uri="{BB962C8B-B14F-4D97-AF65-F5344CB8AC3E}">
        <p14:creationId xmlns:p14="http://schemas.microsoft.com/office/powerpoint/2010/main" val="297175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pic>
        <p:nvPicPr>
          <p:cNvPr id="7" name="Tijdelijke aanduiding voor inhoud 6">
            <a:extLst>
              <a:ext uri="{FF2B5EF4-FFF2-40B4-BE49-F238E27FC236}">
                <a16:creationId xmlns:a16="http://schemas.microsoft.com/office/drawing/2014/main" id="{EFC8832E-7C27-424D-9BEA-EB8C239EE2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111135"/>
            <a:ext cx="7886700" cy="3780317"/>
          </a:xfrm>
        </p:spPr>
      </p:pic>
    </p:spTree>
    <p:extLst>
      <p:ext uri="{BB962C8B-B14F-4D97-AF65-F5344CB8AC3E}">
        <p14:creationId xmlns:p14="http://schemas.microsoft.com/office/powerpoint/2010/main" val="3183182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D18A2-1736-AB47-A5BA-8E1737101D6C}"/>
              </a:ext>
            </a:extLst>
          </p:cNvPr>
          <p:cNvSpPr>
            <a:spLocks noGrp="1"/>
          </p:cNvSpPr>
          <p:nvPr>
            <p:ph type="title"/>
          </p:nvPr>
        </p:nvSpPr>
        <p:spPr/>
        <p:txBody>
          <a:bodyPr/>
          <a:lstStyle/>
          <a:p>
            <a:r>
              <a:rPr lang="nl-BE" dirty="0"/>
              <a:t>Ideeën</a:t>
            </a:r>
          </a:p>
        </p:txBody>
      </p:sp>
      <p:sp>
        <p:nvSpPr>
          <p:cNvPr id="3" name="Tijdelijke aanduiding voor inhoud 2">
            <a:extLst>
              <a:ext uri="{FF2B5EF4-FFF2-40B4-BE49-F238E27FC236}">
                <a16:creationId xmlns:a16="http://schemas.microsoft.com/office/drawing/2014/main" id="{069243F6-D24A-E44A-A2C0-B05F9F3B006B}"/>
              </a:ext>
            </a:extLst>
          </p:cNvPr>
          <p:cNvSpPr>
            <a:spLocks noGrp="1"/>
          </p:cNvSpPr>
          <p:nvPr>
            <p:ph idx="1"/>
          </p:nvPr>
        </p:nvSpPr>
        <p:spPr/>
        <p:txBody>
          <a:bodyPr/>
          <a:lstStyle/>
          <a:p>
            <a:r>
              <a:rPr lang="nl-BE" dirty="0"/>
              <a:t>Traduire</a:t>
            </a:r>
          </a:p>
          <a:p>
            <a:endParaRPr lang="nl-BE" dirty="0"/>
          </a:p>
          <a:p>
            <a:endParaRPr lang="nl-BE" dirty="0"/>
          </a:p>
          <a:p>
            <a:endParaRPr lang="nl-BE" dirty="0"/>
          </a:p>
          <a:p>
            <a:endParaRPr lang="nl-BE" dirty="0"/>
          </a:p>
          <a:p>
            <a:r>
              <a:rPr lang="nl-BE" dirty="0"/>
              <a:t>Remplir</a:t>
            </a:r>
          </a:p>
          <a:p>
            <a:endParaRPr lang="nl-BE" dirty="0"/>
          </a:p>
          <a:p>
            <a:endParaRPr lang="nl-BE" dirty="0"/>
          </a:p>
          <a:p>
            <a:endParaRPr lang="nl-BE" dirty="0"/>
          </a:p>
          <a:p>
            <a:endParaRPr lang="nl-BE" dirty="0"/>
          </a:p>
          <a:p>
            <a:r>
              <a:rPr lang="nl-BE" dirty="0"/>
              <a:t>Enregistrer   </a:t>
            </a:r>
          </a:p>
          <a:p>
            <a:endParaRPr lang="nl-BE" dirty="0"/>
          </a:p>
          <a:p>
            <a:endParaRPr lang="nl-BE" dirty="0"/>
          </a:p>
        </p:txBody>
      </p:sp>
      <p:pic>
        <p:nvPicPr>
          <p:cNvPr id="4" name="Afbeelding 3">
            <a:extLst>
              <a:ext uri="{FF2B5EF4-FFF2-40B4-BE49-F238E27FC236}">
                <a16:creationId xmlns:a16="http://schemas.microsoft.com/office/drawing/2014/main" id="{C74D31D4-F62F-AE48-ABC4-CEE2AEAD0AF6}"/>
              </a:ext>
            </a:extLst>
          </p:cNvPr>
          <p:cNvPicPr>
            <a:picLocks noChangeAspect="1"/>
          </p:cNvPicPr>
          <p:nvPr/>
        </p:nvPicPr>
        <p:blipFill>
          <a:blip r:embed="rId2"/>
          <a:stretch>
            <a:fillRect/>
          </a:stretch>
        </p:blipFill>
        <p:spPr>
          <a:xfrm>
            <a:off x="3162300" y="1611919"/>
            <a:ext cx="1120942" cy="1120942"/>
          </a:xfrm>
          <a:prstGeom prst="rect">
            <a:avLst/>
          </a:prstGeom>
        </p:spPr>
      </p:pic>
      <p:pic>
        <p:nvPicPr>
          <p:cNvPr id="6" name="Afbeelding 5">
            <a:extLst>
              <a:ext uri="{FF2B5EF4-FFF2-40B4-BE49-F238E27FC236}">
                <a16:creationId xmlns:a16="http://schemas.microsoft.com/office/drawing/2014/main" id="{C6AE99CC-D99D-1C48-B69B-CDB23A899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139" y="3640096"/>
            <a:ext cx="1180103" cy="1120942"/>
          </a:xfrm>
          <a:prstGeom prst="rect">
            <a:avLst/>
          </a:prstGeom>
        </p:spPr>
      </p:pic>
      <p:pic>
        <p:nvPicPr>
          <p:cNvPr id="8" name="Afbeelding 7">
            <a:extLst>
              <a:ext uri="{FF2B5EF4-FFF2-40B4-BE49-F238E27FC236}">
                <a16:creationId xmlns:a16="http://schemas.microsoft.com/office/drawing/2014/main" id="{B8B6FE19-D091-0E47-BD92-FA113612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139" y="5474368"/>
            <a:ext cx="963119" cy="1018506"/>
          </a:xfrm>
          <a:prstGeom prst="rect">
            <a:avLst/>
          </a:prstGeom>
        </p:spPr>
      </p:pic>
      <p:sp>
        <p:nvSpPr>
          <p:cNvPr id="9" name="Tekstvak 8">
            <a:extLst>
              <a:ext uri="{FF2B5EF4-FFF2-40B4-BE49-F238E27FC236}">
                <a16:creationId xmlns:a16="http://schemas.microsoft.com/office/drawing/2014/main" id="{E6F97C4B-EDA0-7B4E-A871-9D9FB3BCA11F}"/>
              </a:ext>
            </a:extLst>
          </p:cNvPr>
          <p:cNvSpPr txBox="1"/>
          <p:nvPr/>
        </p:nvSpPr>
        <p:spPr>
          <a:xfrm>
            <a:off x="5426242" y="3031798"/>
            <a:ext cx="3308684"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nl-BE" sz="2000" dirty="0"/>
              <a:t>TIPS: </a:t>
            </a:r>
          </a:p>
          <a:p>
            <a:r>
              <a:rPr lang="nl-BE" sz="2000" dirty="0"/>
              <a:t>- Iconen/symbolen uit hun leefwereld </a:t>
            </a:r>
            <a:br>
              <a:rPr lang="nl-BE" sz="2000" dirty="0"/>
            </a:br>
            <a:r>
              <a:rPr lang="nl-BE" sz="2000" dirty="0"/>
              <a:t>OF </a:t>
            </a:r>
          </a:p>
          <a:p>
            <a:r>
              <a:rPr lang="nl-BE" sz="2000" dirty="0"/>
              <a:t>- Ga samen met leerlingen op zoek naar passend symbool</a:t>
            </a:r>
          </a:p>
        </p:txBody>
      </p:sp>
    </p:spTree>
    <p:extLst>
      <p:ext uri="{BB962C8B-B14F-4D97-AF65-F5344CB8AC3E}">
        <p14:creationId xmlns:p14="http://schemas.microsoft.com/office/powerpoint/2010/main" val="72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pic>
        <p:nvPicPr>
          <p:cNvPr id="3" name="Tijdelijke aanduiding voor inhoud 2" descr="Afbeelding met tekst&#10;&#10;Automatisch gegenereerde beschrijving">
            <a:extLst>
              <a:ext uri="{FF2B5EF4-FFF2-40B4-BE49-F238E27FC236}">
                <a16:creationId xmlns:a16="http://schemas.microsoft.com/office/drawing/2014/main" id="{D62D8F32-64A2-454E-8E1C-4BD7AB8EC4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1301" y="1690689"/>
            <a:ext cx="3454724" cy="4351338"/>
          </a:xfrm>
        </p:spPr>
      </p:pic>
      <p:sp>
        <p:nvSpPr>
          <p:cNvPr id="4" name="Tekstvak 3">
            <a:extLst>
              <a:ext uri="{FF2B5EF4-FFF2-40B4-BE49-F238E27FC236}">
                <a16:creationId xmlns:a16="http://schemas.microsoft.com/office/drawing/2014/main" id="{061874D7-B1E7-E449-A3D9-A43B5AF09CCD}"/>
              </a:ext>
            </a:extLst>
          </p:cNvPr>
          <p:cNvSpPr txBox="1"/>
          <p:nvPr/>
        </p:nvSpPr>
        <p:spPr>
          <a:xfrm>
            <a:off x="5185610" y="2899450"/>
            <a:ext cx="3717758" cy="255454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nl-BE" sz="2000" dirty="0"/>
              <a:t>TIPS: </a:t>
            </a:r>
          </a:p>
          <a:p>
            <a:pPr marL="342900" indent="-342900">
              <a:buFontTx/>
              <a:buChar char="-"/>
            </a:pPr>
            <a:r>
              <a:rPr lang="nl-BE" sz="2000" dirty="0"/>
              <a:t>Eerst aanleren! </a:t>
            </a:r>
            <a:br>
              <a:rPr lang="nl-BE" sz="2000" dirty="0"/>
            </a:br>
            <a:endParaRPr lang="nl-BE" sz="2000" dirty="0"/>
          </a:p>
          <a:p>
            <a:pPr marL="342900" indent="-342900">
              <a:buFontTx/>
              <a:buChar char="-"/>
            </a:pPr>
            <a:r>
              <a:rPr lang="nl-BE" sz="2000" dirty="0"/>
              <a:t>Geleidelijke opbouw </a:t>
            </a:r>
          </a:p>
          <a:p>
            <a:pPr marL="800100" lvl="1" indent="-342900">
              <a:buFontTx/>
              <a:buChar char="-"/>
            </a:pPr>
            <a:r>
              <a:rPr lang="nl-BE" sz="2000" dirty="0"/>
              <a:t>Uitgewerkt voorbeeld</a:t>
            </a:r>
          </a:p>
          <a:p>
            <a:pPr marL="800100" lvl="1" indent="-342900">
              <a:buFontTx/>
              <a:buChar char="-"/>
            </a:pPr>
            <a:r>
              <a:rPr lang="nl-BE" sz="2000" dirty="0"/>
              <a:t>Halfuitgewerkt </a:t>
            </a:r>
          </a:p>
          <a:p>
            <a:pPr marL="800100" lvl="1" indent="-342900">
              <a:buFontTx/>
              <a:buChar char="-"/>
            </a:pPr>
            <a:r>
              <a:rPr lang="nl-BE" sz="2000" dirty="0"/>
              <a:t>Lln. zelf laten uitwerken</a:t>
            </a:r>
          </a:p>
          <a:p>
            <a:pPr marL="800100" lvl="1" indent="-342900">
              <a:buFontTx/>
              <a:buChar char="-"/>
            </a:pPr>
            <a:endParaRPr lang="nl-BE" sz="2000" dirty="0"/>
          </a:p>
        </p:txBody>
      </p:sp>
      <p:sp>
        <p:nvSpPr>
          <p:cNvPr id="2" name="Pijl omlaag 1">
            <a:extLst>
              <a:ext uri="{FF2B5EF4-FFF2-40B4-BE49-F238E27FC236}">
                <a16:creationId xmlns:a16="http://schemas.microsoft.com/office/drawing/2014/main" id="{3C331228-42E1-304B-96DA-88E56AE5BD4C}"/>
              </a:ext>
            </a:extLst>
          </p:cNvPr>
          <p:cNvSpPr/>
          <p:nvPr/>
        </p:nvSpPr>
        <p:spPr>
          <a:xfrm>
            <a:off x="5185610" y="3866358"/>
            <a:ext cx="416689" cy="1388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582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sp>
        <p:nvSpPr>
          <p:cNvPr id="4" name="Tijdelijke aanduiding voor inhoud 3">
            <a:extLst>
              <a:ext uri="{FF2B5EF4-FFF2-40B4-BE49-F238E27FC236}">
                <a16:creationId xmlns:a16="http://schemas.microsoft.com/office/drawing/2014/main" id="{09AA122F-F9FF-5840-989C-A76863E61089}"/>
              </a:ext>
            </a:extLst>
          </p:cNvPr>
          <p:cNvSpPr>
            <a:spLocks noGrp="1"/>
          </p:cNvSpPr>
          <p:nvPr>
            <p:ph idx="1"/>
          </p:nvPr>
        </p:nvSpPr>
        <p:spPr/>
        <p:txBody>
          <a:bodyPr/>
          <a:lstStyle/>
          <a:p>
            <a:r>
              <a:rPr lang="nl-BE" dirty="0">
                <a:hlinkClick r:id="rId3"/>
              </a:rPr>
              <a:t>Meervoud in het Engels </a:t>
            </a:r>
            <a:endParaRPr lang="nl-BE" dirty="0"/>
          </a:p>
        </p:txBody>
      </p:sp>
    </p:spTree>
    <p:extLst>
      <p:ext uri="{BB962C8B-B14F-4D97-AF65-F5344CB8AC3E}">
        <p14:creationId xmlns:p14="http://schemas.microsoft.com/office/powerpoint/2010/main" val="118046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sp>
        <p:nvSpPr>
          <p:cNvPr id="4" name="Tijdelijke aanduiding voor inhoud 3">
            <a:extLst>
              <a:ext uri="{FF2B5EF4-FFF2-40B4-BE49-F238E27FC236}">
                <a16:creationId xmlns:a16="http://schemas.microsoft.com/office/drawing/2014/main" id="{09AA122F-F9FF-5840-989C-A76863E61089}"/>
              </a:ext>
            </a:extLst>
          </p:cNvPr>
          <p:cNvSpPr>
            <a:spLocks noGrp="1"/>
          </p:cNvSpPr>
          <p:nvPr>
            <p:ph idx="1"/>
          </p:nvPr>
        </p:nvSpPr>
        <p:spPr/>
        <p:txBody>
          <a:bodyPr/>
          <a:lstStyle/>
          <a:p>
            <a:endParaRPr lang="nl-BE" dirty="0"/>
          </a:p>
        </p:txBody>
      </p:sp>
      <p:pic>
        <p:nvPicPr>
          <p:cNvPr id="1028" name="Picture 4" descr="Quercus Books Print Advert By H-57: Life in five seconds, The Beatles | Ads  of the World™">
            <a:extLst>
              <a:ext uri="{FF2B5EF4-FFF2-40B4-BE49-F238E27FC236}">
                <a16:creationId xmlns:a16="http://schemas.microsoft.com/office/drawing/2014/main" id="{E8F3B3CB-FB27-9445-94D2-D1913A126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644" y="2382768"/>
            <a:ext cx="4713356" cy="35350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fe in Five Seconds by H-57 - (35507) - TheArtHunters">
            <a:extLst>
              <a:ext uri="{FF2B5EF4-FFF2-40B4-BE49-F238E27FC236}">
                <a16:creationId xmlns:a16="http://schemas.microsoft.com/office/drawing/2014/main" id="{D555D6F4-9BA5-5549-BA21-3AD6D5772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4505501"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8BA30B6-7640-A243-8B90-95989945D462}"/>
              </a:ext>
            </a:extLst>
          </p:cNvPr>
          <p:cNvSpPr txBox="1"/>
          <p:nvPr/>
        </p:nvSpPr>
        <p:spPr>
          <a:xfrm>
            <a:off x="920198" y="6457890"/>
            <a:ext cx="2909680" cy="400110"/>
          </a:xfrm>
          <a:prstGeom prst="rect">
            <a:avLst/>
          </a:prstGeom>
          <a:noFill/>
        </p:spPr>
        <p:txBody>
          <a:bodyPr wrap="square" rtlCol="0">
            <a:spAutoFit/>
          </a:bodyPr>
          <a:lstStyle/>
          <a:p>
            <a:r>
              <a:rPr lang="nl-NL" sz="2000" b="1" dirty="0">
                <a:solidFill>
                  <a:srgbClr val="D631A0"/>
                </a:solidFill>
              </a:rPr>
              <a:t>Muziek - Elvis Presley</a:t>
            </a:r>
          </a:p>
        </p:txBody>
      </p:sp>
      <p:sp>
        <p:nvSpPr>
          <p:cNvPr id="7" name="Tekstvak 6">
            <a:extLst>
              <a:ext uri="{FF2B5EF4-FFF2-40B4-BE49-F238E27FC236}">
                <a16:creationId xmlns:a16="http://schemas.microsoft.com/office/drawing/2014/main" id="{C7E02EFA-C845-E14E-B0CC-8258D7FE796F}"/>
              </a:ext>
            </a:extLst>
          </p:cNvPr>
          <p:cNvSpPr txBox="1"/>
          <p:nvPr/>
        </p:nvSpPr>
        <p:spPr>
          <a:xfrm>
            <a:off x="4757769" y="3452191"/>
            <a:ext cx="4505499" cy="523220"/>
          </a:xfrm>
          <a:prstGeom prst="rect">
            <a:avLst/>
          </a:prstGeom>
          <a:noFill/>
        </p:spPr>
        <p:txBody>
          <a:bodyPr wrap="square" rtlCol="0">
            <a:spAutoFit/>
          </a:bodyPr>
          <a:lstStyle/>
          <a:p>
            <a:r>
              <a:rPr lang="nl-NL" sz="2800" b="1" dirty="0">
                <a:solidFill>
                  <a:srgbClr val="D631A0"/>
                </a:solidFill>
              </a:rPr>
              <a:t>Geschiedenis - B. Obama </a:t>
            </a:r>
          </a:p>
        </p:txBody>
      </p:sp>
    </p:spTree>
    <p:extLst>
      <p:ext uri="{BB962C8B-B14F-4D97-AF65-F5344CB8AC3E}">
        <p14:creationId xmlns:p14="http://schemas.microsoft.com/office/powerpoint/2010/main" val="3335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B35149-2D44-2C41-AB6F-69E5A7F55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56" y="1690689"/>
            <a:ext cx="6680200" cy="4013200"/>
          </a:xfrm>
          <a:prstGeom prst="rect">
            <a:avLst/>
          </a:prstGeom>
        </p:spPr>
      </p:pic>
      <p:sp>
        <p:nvSpPr>
          <p:cNvPr id="3" name="Titel 2">
            <a:extLst>
              <a:ext uri="{FF2B5EF4-FFF2-40B4-BE49-F238E27FC236}">
                <a16:creationId xmlns:a16="http://schemas.microsoft.com/office/drawing/2014/main" id="{45194E62-D60F-724C-8847-8C09435ED031}"/>
              </a:ext>
            </a:extLst>
          </p:cNvPr>
          <p:cNvSpPr>
            <a:spLocks noGrp="1"/>
          </p:cNvSpPr>
          <p:nvPr>
            <p:ph type="title"/>
          </p:nvPr>
        </p:nvSpPr>
        <p:spPr/>
        <p:txBody>
          <a:bodyPr>
            <a:normAutofit/>
          </a:bodyPr>
          <a:lstStyle/>
          <a:p>
            <a:r>
              <a:rPr lang="nl-BE" sz="4000" dirty="0">
                <a:solidFill>
                  <a:srgbClr val="7A1B5A"/>
                </a:solidFill>
              </a:rPr>
              <a:t>Drietrapsraket </a:t>
            </a:r>
          </a:p>
        </p:txBody>
      </p:sp>
      <p:pic>
        <p:nvPicPr>
          <p:cNvPr id="8" name="Picture 3">
            <a:extLst>
              <a:ext uri="{FF2B5EF4-FFF2-40B4-BE49-F238E27FC236}">
                <a16:creationId xmlns:a16="http://schemas.microsoft.com/office/drawing/2014/main" id="{33D546C5-E7A6-BE4B-81FD-C80EFA888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702049"/>
            <a:ext cx="1026668" cy="985325"/>
          </a:xfrm>
          <a:prstGeom prst="rect">
            <a:avLst/>
          </a:prstGeom>
        </p:spPr>
      </p:pic>
      <p:sp>
        <p:nvSpPr>
          <p:cNvPr id="7" name="Rechthoek 6">
            <a:extLst>
              <a:ext uri="{FF2B5EF4-FFF2-40B4-BE49-F238E27FC236}">
                <a16:creationId xmlns:a16="http://schemas.microsoft.com/office/drawing/2014/main" id="{59D55A63-3B47-574D-B4CE-9E4442E8A02C}"/>
              </a:ext>
            </a:extLst>
          </p:cNvPr>
          <p:cNvSpPr/>
          <p:nvPr/>
        </p:nvSpPr>
        <p:spPr>
          <a:xfrm>
            <a:off x="973777" y="2867011"/>
            <a:ext cx="7386452" cy="157941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519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hlinkClick r:id="rId3"/>
              </a:rPr>
              <a:t>Leesstrategieën</a:t>
            </a:r>
            <a:r>
              <a:rPr lang="nl-BE" sz="4000" dirty="0">
                <a:solidFill>
                  <a:srgbClr val="7A1B5A"/>
                </a:solidFill>
              </a:rPr>
              <a:t> (TALEN) </a:t>
            </a:r>
          </a:p>
        </p:txBody>
      </p:sp>
      <p:sp>
        <p:nvSpPr>
          <p:cNvPr id="4" name="Tijdelijke aanduiding voor inhoud 3">
            <a:extLst>
              <a:ext uri="{FF2B5EF4-FFF2-40B4-BE49-F238E27FC236}">
                <a16:creationId xmlns:a16="http://schemas.microsoft.com/office/drawing/2014/main" id="{09AA122F-F9FF-5840-989C-A76863E61089}"/>
              </a:ext>
            </a:extLst>
          </p:cNvPr>
          <p:cNvSpPr>
            <a:spLocks noGrp="1"/>
          </p:cNvSpPr>
          <p:nvPr>
            <p:ph idx="1"/>
          </p:nvPr>
        </p:nvSpPr>
        <p:spPr/>
        <p:txBody>
          <a:bodyPr>
            <a:normAutofit/>
          </a:bodyPr>
          <a:lstStyle/>
          <a:p>
            <a:pPr marL="0" indent="0">
              <a:buNone/>
            </a:pPr>
            <a:endParaRPr lang="nl-BE" sz="3200" dirty="0"/>
          </a:p>
        </p:txBody>
      </p:sp>
      <p:pic>
        <p:nvPicPr>
          <p:cNvPr id="2" name="Afbeelding 1">
            <a:extLst>
              <a:ext uri="{FF2B5EF4-FFF2-40B4-BE49-F238E27FC236}">
                <a16:creationId xmlns:a16="http://schemas.microsoft.com/office/drawing/2014/main" id="{CAECA812-1AC5-4F45-ACD4-6356C59C45C6}"/>
              </a:ext>
            </a:extLst>
          </p:cNvPr>
          <p:cNvPicPr>
            <a:picLocks noChangeAspect="1"/>
          </p:cNvPicPr>
          <p:nvPr/>
        </p:nvPicPr>
        <p:blipFill>
          <a:blip r:embed="rId4"/>
          <a:stretch>
            <a:fillRect/>
          </a:stretch>
        </p:blipFill>
        <p:spPr>
          <a:xfrm>
            <a:off x="756285" y="1503361"/>
            <a:ext cx="6558915" cy="5125442"/>
          </a:xfrm>
          <a:prstGeom prst="rect">
            <a:avLst/>
          </a:prstGeom>
        </p:spPr>
      </p:pic>
      <p:sp>
        <p:nvSpPr>
          <p:cNvPr id="3" name="Kader 2">
            <a:extLst>
              <a:ext uri="{FF2B5EF4-FFF2-40B4-BE49-F238E27FC236}">
                <a16:creationId xmlns:a16="http://schemas.microsoft.com/office/drawing/2014/main" id="{E9970C89-8C19-B740-A0E3-50372034FF1D}"/>
              </a:ext>
            </a:extLst>
          </p:cNvPr>
          <p:cNvSpPr/>
          <p:nvPr/>
        </p:nvSpPr>
        <p:spPr>
          <a:xfrm>
            <a:off x="2928257" y="2111828"/>
            <a:ext cx="2275114" cy="2286000"/>
          </a:xfrm>
          <a:prstGeom prst="frame">
            <a:avLst>
              <a:gd name="adj1" fmla="val 2452"/>
            </a:avLst>
          </a:prstGeom>
          <a:solidFill>
            <a:srgbClr val="7A1B5A"/>
          </a:solidFill>
          <a:ln>
            <a:solidFill>
              <a:srgbClr val="7A1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5629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praktijkvoorbeelden</a:t>
            </a:r>
          </a:p>
        </p:txBody>
      </p:sp>
      <p:sp>
        <p:nvSpPr>
          <p:cNvPr id="4" name="Tijdelijke aanduiding voor inhoud 3">
            <a:extLst>
              <a:ext uri="{FF2B5EF4-FFF2-40B4-BE49-F238E27FC236}">
                <a16:creationId xmlns:a16="http://schemas.microsoft.com/office/drawing/2014/main" id="{E801D309-D3E3-B943-8D35-C6293DB18D32}"/>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25ACCC29-DFAC-5E42-B502-6A34981FD02D}"/>
              </a:ext>
            </a:extLst>
          </p:cNvPr>
          <p:cNvPicPr>
            <a:picLocks noChangeAspect="1"/>
          </p:cNvPicPr>
          <p:nvPr/>
        </p:nvPicPr>
        <p:blipFill>
          <a:blip r:embed="rId3"/>
          <a:stretch>
            <a:fillRect/>
          </a:stretch>
        </p:blipFill>
        <p:spPr>
          <a:xfrm>
            <a:off x="738610" y="1567717"/>
            <a:ext cx="3650366" cy="4867154"/>
          </a:xfrm>
          <a:prstGeom prst="rect">
            <a:avLst/>
          </a:prstGeom>
        </p:spPr>
      </p:pic>
      <p:pic>
        <p:nvPicPr>
          <p:cNvPr id="9" name="Afbeelding 8">
            <a:extLst>
              <a:ext uri="{FF2B5EF4-FFF2-40B4-BE49-F238E27FC236}">
                <a16:creationId xmlns:a16="http://schemas.microsoft.com/office/drawing/2014/main" id="{DBFF8937-C9DF-754C-8A20-73EF776E4C13}"/>
              </a:ext>
            </a:extLst>
          </p:cNvPr>
          <p:cNvPicPr>
            <a:picLocks noChangeAspect="1"/>
          </p:cNvPicPr>
          <p:nvPr/>
        </p:nvPicPr>
        <p:blipFill>
          <a:blip r:embed="rId4"/>
          <a:stretch>
            <a:fillRect/>
          </a:stretch>
        </p:blipFill>
        <p:spPr>
          <a:xfrm>
            <a:off x="4560425" y="1567718"/>
            <a:ext cx="3650365" cy="4867154"/>
          </a:xfrm>
          <a:prstGeom prst="rect">
            <a:avLst/>
          </a:prstGeom>
        </p:spPr>
      </p:pic>
    </p:spTree>
    <p:extLst>
      <p:ext uri="{BB962C8B-B14F-4D97-AF65-F5344CB8AC3E}">
        <p14:creationId xmlns:p14="http://schemas.microsoft.com/office/powerpoint/2010/main" val="326372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tips </a:t>
            </a:r>
          </a:p>
        </p:txBody>
      </p:sp>
      <p:sp>
        <p:nvSpPr>
          <p:cNvPr id="4" name="Tijdelijke aanduiding voor inhoud 3">
            <a:extLst>
              <a:ext uri="{FF2B5EF4-FFF2-40B4-BE49-F238E27FC236}">
                <a16:creationId xmlns:a16="http://schemas.microsoft.com/office/drawing/2014/main" id="{5EBB00AF-4FBB-CA4F-80B4-7742669CCC0C}"/>
              </a:ext>
            </a:extLst>
          </p:cNvPr>
          <p:cNvSpPr>
            <a:spLocks noGrp="1"/>
          </p:cNvSpPr>
          <p:nvPr>
            <p:ph idx="1"/>
          </p:nvPr>
        </p:nvSpPr>
        <p:spPr/>
        <p:txBody>
          <a:bodyPr anchor="ctr"/>
          <a:lstStyle/>
          <a:p>
            <a:pPr marL="0" indent="0" algn="ctr">
              <a:buNone/>
            </a:pPr>
            <a:r>
              <a:rPr lang="nl-BE" sz="2800" dirty="0"/>
              <a:t>“Dual Coding is niet voor alles dé oplossing”</a:t>
            </a:r>
          </a:p>
          <a:p>
            <a:pPr lvl="1"/>
            <a:endParaRPr lang="nl-BE" dirty="0"/>
          </a:p>
        </p:txBody>
      </p:sp>
    </p:spTree>
    <p:extLst>
      <p:ext uri="{BB962C8B-B14F-4D97-AF65-F5344CB8AC3E}">
        <p14:creationId xmlns:p14="http://schemas.microsoft.com/office/powerpoint/2010/main" val="2937261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E901D-0616-F347-9ABC-4459185E7CE0}"/>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52806DC-073F-DC4F-BDE6-835A768E4740}"/>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937AAFBB-DB31-3946-9BE4-FE27DE7A88B3}"/>
              </a:ext>
            </a:extLst>
          </p:cNvPr>
          <p:cNvPicPr>
            <a:picLocks noChangeAspect="1"/>
          </p:cNvPicPr>
          <p:nvPr/>
        </p:nvPicPr>
        <p:blipFill>
          <a:blip r:embed="rId2"/>
          <a:stretch>
            <a:fillRect/>
          </a:stretch>
        </p:blipFill>
        <p:spPr>
          <a:xfrm>
            <a:off x="0" y="182918"/>
            <a:ext cx="9144000" cy="6492163"/>
          </a:xfrm>
          <a:prstGeom prst="rect">
            <a:avLst/>
          </a:prstGeom>
        </p:spPr>
      </p:pic>
      <p:sp>
        <p:nvSpPr>
          <p:cNvPr id="5" name="Kader 4">
            <a:extLst>
              <a:ext uri="{FF2B5EF4-FFF2-40B4-BE49-F238E27FC236}">
                <a16:creationId xmlns:a16="http://schemas.microsoft.com/office/drawing/2014/main" id="{CF585986-48E3-F94F-89A0-376294A1B075}"/>
              </a:ext>
            </a:extLst>
          </p:cNvPr>
          <p:cNvSpPr/>
          <p:nvPr/>
        </p:nvSpPr>
        <p:spPr>
          <a:xfrm>
            <a:off x="92597" y="3429001"/>
            <a:ext cx="4479403" cy="974834"/>
          </a:xfrm>
          <a:prstGeom prst="frame">
            <a:avLst>
              <a:gd name="adj1" fmla="val 4871"/>
            </a:avLst>
          </a:prstGeom>
          <a:solidFill>
            <a:srgbClr val="D631A0"/>
          </a:solidFill>
          <a:ln>
            <a:solidFill>
              <a:srgbClr val="7A1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6" name="Kader 5">
            <a:extLst>
              <a:ext uri="{FF2B5EF4-FFF2-40B4-BE49-F238E27FC236}">
                <a16:creationId xmlns:a16="http://schemas.microsoft.com/office/drawing/2014/main" id="{CBEB50E0-523F-D44B-A381-7E3634F01123}"/>
              </a:ext>
            </a:extLst>
          </p:cNvPr>
          <p:cNvSpPr/>
          <p:nvPr/>
        </p:nvSpPr>
        <p:spPr>
          <a:xfrm>
            <a:off x="4572000" y="1515391"/>
            <a:ext cx="4479403" cy="974834"/>
          </a:xfrm>
          <a:prstGeom prst="frame">
            <a:avLst>
              <a:gd name="adj1" fmla="val 4871"/>
            </a:avLst>
          </a:prstGeom>
          <a:solidFill>
            <a:srgbClr val="EA5C34"/>
          </a:solidFill>
          <a:ln>
            <a:solidFill>
              <a:srgbClr val="EA5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7" name="Kader 6">
            <a:extLst>
              <a:ext uri="{FF2B5EF4-FFF2-40B4-BE49-F238E27FC236}">
                <a16:creationId xmlns:a16="http://schemas.microsoft.com/office/drawing/2014/main" id="{A0C658C2-BBEC-7649-BE98-D9E0D091284D}"/>
              </a:ext>
            </a:extLst>
          </p:cNvPr>
          <p:cNvSpPr/>
          <p:nvPr/>
        </p:nvSpPr>
        <p:spPr>
          <a:xfrm>
            <a:off x="92597" y="4403835"/>
            <a:ext cx="4479403" cy="974834"/>
          </a:xfrm>
          <a:prstGeom prst="frame">
            <a:avLst>
              <a:gd name="adj1" fmla="val 4871"/>
            </a:avLst>
          </a:prstGeom>
          <a:solidFill>
            <a:srgbClr val="47AAB1"/>
          </a:solidFill>
          <a:ln>
            <a:solidFill>
              <a:srgbClr val="47A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8" name="Kader 7">
            <a:extLst>
              <a:ext uri="{FF2B5EF4-FFF2-40B4-BE49-F238E27FC236}">
                <a16:creationId xmlns:a16="http://schemas.microsoft.com/office/drawing/2014/main" id="{2A054122-8AE5-5A48-900B-1BB1B86F39E2}"/>
              </a:ext>
            </a:extLst>
          </p:cNvPr>
          <p:cNvSpPr/>
          <p:nvPr/>
        </p:nvSpPr>
        <p:spPr>
          <a:xfrm>
            <a:off x="4664597" y="5391924"/>
            <a:ext cx="4479403" cy="974834"/>
          </a:xfrm>
          <a:prstGeom prst="frame">
            <a:avLst>
              <a:gd name="adj1" fmla="val 4871"/>
            </a:avLst>
          </a:prstGeom>
          <a:solidFill>
            <a:srgbClr val="D631A0"/>
          </a:solidFill>
          <a:ln>
            <a:solidFill>
              <a:srgbClr val="7A1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Kader 8">
            <a:extLst>
              <a:ext uri="{FF2B5EF4-FFF2-40B4-BE49-F238E27FC236}">
                <a16:creationId xmlns:a16="http://schemas.microsoft.com/office/drawing/2014/main" id="{B9FF79F7-C9AE-D642-A041-4EACD5244B62}"/>
              </a:ext>
            </a:extLst>
          </p:cNvPr>
          <p:cNvSpPr/>
          <p:nvPr/>
        </p:nvSpPr>
        <p:spPr>
          <a:xfrm>
            <a:off x="92597" y="5362918"/>
            <a:ext cx="4479403" cy="974834"/>
          </a:xfrm>
          <a:prstGeom prst="frame">
            <a:avLst>
              <a:gd name="adj1" fmla="val 4871"/>
            </a:avLst>
          </a:prstGeom>
          <a:solidFill>
            <a:srgbClr val="47AAB1"/>
          </a:solidFill>
          <a:ln>
            <a:solidFill>
              <a:srgbClr val="47A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1856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tips</a:t>
            </a:r>
          </a:p>
        </p:txBody>
      </p:sp>
      <p:pic>
        <p:nvPicPr>
          <p:cNvPr id="7" name="Tijdelijke aanduiding voor inhoud 6">
            <a:extLst>
              <a:ext uri="{FF2B5EF4-FFF2-40B4-BE49-F238E27FC236}">
                <a16:creationId xmlns:a16="http://schemas.microsoft.com/office/drawing/2014/main" id="{32D71358-ED87-3343-BD6B-44361E14D8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0799" y="1253331"/>
            <a:ext cx="7775706" cy="5494710"/>
          </a:xfrm>
        </p:spPr>
      </p:pic>
    </p:spTree>
    <p:extLst>
      <p:ext uri="{BB962C8B-B14F-4D97-AF65-F5344CB8AC3E}">
        <p14:creationId xmlns:p14="http://schemas.microsoft.com/office/powerpoint/2010/main" val="3840957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tips </a:t>
            </a:r>
          </a:p>
        </p:txBody>
      </p:sp>
      <p:sp>
        <p:nvSpPr>
          <p:cNvPr id="4" name="Tijdelijke aanduiding voor inhoud 3">
            <a:extLst>
              <a:ext uri="{FF2B5EF4-FFF2-40B4-BE49-F238E27FC236}">
                <a16:creationId xmlns:a16="http://schemas.microsoft.com/office/drawing/2014/main" id="{5EBB00AF-4FBB-CA4F-80B4-7742669CCC0C}"/>
              </a:ext>
            </a:extLst>
          </p:cNvPr>
          <p:cNvSpPr>
            <a:spLocks noGrp="1"/>
          </p:cNvSpPr>
          <p:nvPr>
            <p:ph idx="1"/>
          </p:nvPr>
        </p:nvSpPr>
        <p:spPr/>
        <p:txBody>
          <a:bodyPr/>
          <a:lstStyle/>
          <a:p>
            <a:r>
              <a:rPr lang="nl-BE" dirty="0"/>
              <a:t>Zelf geen multimediaskills? Geen probleem! </a:t>
            </a:r>
          </a:p>
          <a:p>
            <a:pPr lvl="1"/>
            <a:r>
              <a:rPr lang="nl-BE" dirty="0">
                <a:hlinkClick r:id="rId3"/>
              </a:rPr>
              <a:t>https://icons8.com/</a:t>
            </a:r>
            <a:endParaRPr lang="nl-BE" dirty="0"/>
          </a:p>
          <a:p>
            <a:pPr lvl="1"/>
            <a:r>
              <a:rPr lang="nl-BE" dirty="0">
                <a:hlinkClick r:id="rId4"/>
              </a:rPr>
              <a:t>https://thenounproject.com/</a:t>
            </a:r>
            <a:r>
              <a:rPr lang="nl-BE" dirty="0"/>
              <a:t> </a:t>
            </a:r>
          </a:p>
          <a:p>
            <a:pPr lvl="1"/>
            <a:endParaRPr lang="nl-BE" dirty="0"/>
          </a:p>
        </p:txBody>
      </p:sp>
    </p:spTree>
    <p:extLst>
      <p:ext uri="{BB962C8B-B14F-4D97-AF65-F5344CB8AC3E}">
        <p14:creationId xmlns:p14="http://schemas.microsoft.com/office/powerpoint/2010/main" val="3981452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76413F-F059-414C-9FBA-4E3B5C59CBAE}"/>
              </a:ext>
            </a:extLst>
          </p:cNvPr>
          <p:cNvSpPr>
            <a:spLocks noGrp="1"/>
          </p:cNvSpPr>
          <p:nvPr>
            <p:ph type="title"/>
          </p:nvPr>
        </p:nvSpPr>
        <p:spPr/>
        <p:txBody>
          <a:bodyPr>
            <a:normAutofit/>
          </a:bodyPr>
          <a:lstStyle/>
          <a:p>
            <a:r>
              <a:rPr lang="nl-BE" sz="4000" dirty="0">
                <a:solidFill>
                  <a:srgbClr val="7A1B5A"/>
                </a:solidFill>
              </a:rPr>
              <a:t>Enkele tips </a:t>
            </a:r>
          </a:p>
        </p:txBody>
      </p:sp>
      <p:sp>
        <p:nvSpPr>
          <p:cNvPr id="4" name="Tijdelijke aanduiding voor inhoud 3">
            <a:extLst>
              <a:ext uri="{FF2B5EF4-FFF2-40B4-BE49-F238E27FC236}">
                <a16:creationId xmlns:a16="http://schemas.microsoft.com/office/drawing/2014/main" id="{5EBB00AF-4FBB-CA4F-80B4-7742669CCC0C}"/>
              </a:ext>
            </a:extLst>
          </p:cNvPr>
          <p:cNvSpPr>
            <a:spLocks noGrp="1"/>
          </p:cNvSpPr>
          <p:nvPr>
            <p:ph idx="1"/>
          </p:nvPr>
        </p:nvSpPr>
        <p:spPr/>
        <p:txBody>
          <a:bodyPr>
            <a:normAutofit/>
          </a:bodyPr>
          <a:lstStyle/>
          <a:p>
            <a:r>
              <a:rPr lang="nl-BE" sz="2400" dirty="0"/>
              <a:t>Meer inspiratie? </a:t>
            </a:r>
          </a:p>
          <a:p>
            <a:pPr lvl="1"/>
            <a:r>
              <a:rPr lang="nl-BE" sz="2000" dirty="0"/>
              <a:t>Volg @olicav op twitter of bezoek zijn website: </a:t>
            </a:r>
            <a:r>
              <a:rPr lang="nl-BE" sz="2000" dirty="0">
                <a:hlinkClick r:id="rId3"/>
              </a:rPr>
              <a:t>https://www.olicav.com/</a:t>
            </a:r>
            <a:r>
              <a:rPr lang="nl-BE" sz="2000" dirty="0"/>
              <a:t> </a:t>
            </a:r>
          </a:p>
        </p:txBody>
      </p:sp>
      <p:pic>
        <p:nvPicPr>
          <p:cNvPr id="1026" name="Picture 2" descr="oliver caviglioli on Twitter: &quot;Mr Dual Coding, aka Allan Paivio was also a  Dual Pro: academic and Mr Canada 1948 body building champ.… &quot;">
            <a:extLst>
              <a:ext uri="{FF2B5EF4-FFF2-40B4-BE49-F238E27FC236}">
                <a16:creationId xmlns:a16="http://schemas.microsoft.com/office/drawing/2014/main" id="{7092467F-E37B-3C41-8A1A-3281D3566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726" y="2991644"/>
            <a:ext cx="7189372" cy="359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84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978FC-E884-3141-B710-F74148F7019E}"/>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8D3E4120-DE5E-1044-AC80-691F6F536FA0}"/>
              </a:ext>
            </a:extLst>
          </p:cNvPr>
          <p:cNvSpPr>
            <a:spLocks noGrp="1"/>
          </p:cNvSpPr>
          <p:nvPr>
            <p:ph type="body" idx="1"/>
          </p:nvPr>
        </p:nvSpPr>
        <p:spPr/>
        <p:txBody>
          <a:bodyPr/>
          <a:lstStyle/>
          <a:p>
            <a:endParaRPr lang="nl-BE"/>
          </a:p>
        </p:txBody>
      </p:sp>
      <p:pic>
        <p:nvPicPr>
          <p:cNvPr id="4" name="Afbeelding 3">
            <a:extLst>
              <a:ext uri="{FF2B5EF4-FFF2-40B4-BE49-F238E27FC236}">
                <a16:creationId xmlns:a16="http://schemas.microsoft.com/office/drawing/2014/main" id="{2C135023-E119-5546-9C24-E887A360F2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8536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81FF-EBC8-924E-A0C1-F5569D82C91D}"/>
              </a:ext>
            </a:extLst>
          </p:cNvPr>
          <p:cNvSpPr>
            <a:spLocks noGrp="1"/>
          </p:cNvSpPr>
          <p:nvPr>
            <p:ph type="title"/>
          </p:nvPr>
        </p:nvSpPr>
        <p:spPr/>
        <p:txBody>
          <a:bodyPr>
            <a:normAutofit/>
          </a:bodyPr>
          <a:lstStyle/>
          <a:p>
            <a:r>
              <a:rPr lang="nl-BE" sz="6000" dirty="0"/>
              <a:t>Slot: vooruitblik</a:t>
            </a:r>
          </a:p>
        </p:txBody>
      </p:sp>
      <p:sp>
        <p:nvSpPr>
          <p:cNvPr id="3" name="Tijdelijke aanduiding voor tekst 2">
            <a:extLst>
              <a:ext uri="{FF2B5EF4-FFF2-40B4-BE49-F238E27FC236}">
                <a16:creationId xmlns:a16="http://schemas.microsoft.com/office/drawing/2014/main" id="{FDF4F340-F3E7-C642-AA2A-EC1181B242DE}"/>
              </a:ext>
            </a:extLst>
          </p:cNvPr>
          <p:cNvSpPr>
            <a:spLocks noGrp="1"/>
          </p:cNvSpPr>
          <p:nvPr>
            <p:ph type="body" idx="1"/>
          </p:nvPr>
        </p:nvSpPr>
        <p:spPr/>
        <p:txBody>
          <a:bodyPr>
            <a:normAutofit/>
          </a:bodyPr>
          <a:lstStyle/>
          <a:p>
            <a:r>
              <a:rPr lang="nl-BE" sz="3200" i="1" dirty="0"/>
              <a:t>     Naar een nieuw actieplan </a:t>
            </a:r>
          </a:p>
        </p:txBody>
      </p:sp>
      <p:sp>
        <p:nvSpPr>
          <p:cNvPr id="6" name="Tekstvak 5">
            <a:extLst>
              <a:ext uri="{FF2B5EF4-FFF2-40B4-BE49-F238E27FC236}">
                <a16:creationId xmlns:a16="http://schemas.microsoft.com/office/drawing/2014/main" id="{B535323D-3F45-E642-AE40-984A332330A2}"/>
              </a:ext>
            </a:extLst>
          </p:cNvPr>
          <p:cNvSpPr txBox="1"/>
          <p:nvPr/>
        </p:nvSpPr>
        <p:spPr>
          <a:xfrm>
            <a:off x="106018" y="6492080"/>
            <a:ext cx="1150222" cy="369332"/>
          </a:xfrm>
          <a:prstGeom prst="rect">
            <a:avLst/>
          </a:prstGeom>
          <a:noFill/>
        </p:spPr>
        <p:txBody>
          <a:bodyPr wrap="square" rtlCol="0">
            <a:spAutoFit/>
          </a:bodyPr>
          <a:lstStyle/>
          <a:p>
            <a:r>
              <a:rPr lang="nl-BE" dirty="0">
                <a:solidFill>
                  <a:srgbClr val="7A1B5A"/>
                </a:solidFill>
              </a:rPr>
              <a:t>pag.98-99</a:t>
            </a:r>
          </a:p>
        </p:txBody>
      </p:sp>
      <p:pic>
        <p:nvPicPr>
          <p:cNvPr id="9" name="Picture 3">
            <a:extLst>
              <a:ext uri="{FF2B5EF4-FFF2-40B4-BE49-F238E27FC236}">
                <a16:creationId xmlns:a16="http://schemas.microsoft.com/office/drawing/2014/main" id="{1172B772-F29C-BD49-B8EC-8ED8F2EBB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5509009"/>
            <a:ext cx="1026668" cy="985325"/>
          </a:xfrm>
          <a:prstGeom prst="rect">
            <a:avLst/>
          </a:prstGeom>
        </p:spPr>
      </p:pic>
    </p:spTree>
    <p:extLst>
      <p:ext uri="{BB962C8B-B14F-4D97-AF65-F5344CB8AC3E}">
        <p14:creationId xmlns:p14="http://schemas.microsoft.com/office/powerpoint/2010/main" val="2230586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760A462-00CA-A445-B474-1ED19D2F7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814" y="352661"/>
            <a:ext cx="5953284" cy="6152676"/>
          </a:xfrm>
          <a:prstGeom prst="rect">
            <a:avLst/>
          </a:prstGeom>
        </p:spPr>
      </p:pic>
      <p:sp>
        <p:nvSpPr>
          <p:cNvPr id="3" name="Tekstvak 2">
            <a:extLst>
              <a:ext uri="{FF2B5EF4-FFF2-40B4-BE49-F238E27FC236}">
                <a16:creationId xmlns:a16="http://schemas.microsoft.com/office/drawing/2014/main" id="{1B8A6271-65B9-0649-9298-50F660C028D2}"/>
              </a:ext>
            </a:extLst>
          </p:cNvPr>
          <p:cNvSpPr txBox="1"/>
          <p:nvPr/>
        </p:nvSpPr>
        <p:spPr>
          <a:xfrm>
            <a:off x="106017" y="6492080"/>
            <a:ext cx="1584237" cy="369332"/>
          </a:xfrm>
          <a:prstGeom prst="rect">
            <a:avLst/>
          </a:prstGeom>
          <a:noFill/>
        </p:spPr>
        <p:txBody>
          <a:bodyPr wrap="square" rtlCol="0">
            <a:spAutoFit/>
          </a:bodyPr>
          <a:lstStyle/>
          <a:p>
            <a:r>
              <a:rPr lang="nl-BE" dirty="0">
                <a:solidFill>
                  <a:srgbClr val="7A1B5A"/>
                </a:solidFill>
              </a:rPr>
              <a:t>pag.87 / 98</a:t>
            </a:r>
          </a:p>
        </p:txBody>
      </p:sp>
      <p:pic>
        <p:nvPicPr>
          <p:cNvPr id="4" name="Picture 3">
            <a:extLst>
              <a:ext uri="{FF2B5EF4-FFF2-40B4-BE49-F238E27FC236}">
                <a16:creationId xmlns:a16="http://schemas.microsoft.com/office/drawing/2014/main" id="{6C6EF256-0781-A94B-8EFD-616DC92F7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40" y="5509009"/>
            <a:ext cx="1026668" cy="985325"/>
          </a:xfrm>
          <a:prstGeom prst="rect">
            <a:avLst/>
          </a:prstGeom>
        </p:spPr>
      </p:pic>
    </p:spTree>
    <p:extLst>
      <p:ext uri="{BB962C8B-B14F-4D97-AF65-F5344CB8AC3E}">
        <p14:creationId xmlns:p14="http://schemas.microsoft.com/office/powerpoint/2010/main" val="17417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61052-22E9-2742-B873-692F5AA54FF6}"/>
              </a:ext>
            </a:extLst>
          </p:cNvPr>
          <p:cNvSpPr>
            <a:spLocks noGrp="1"/>
          </p:cNvSpPr>
          <p:nvPr>
            <p:ph type="title"/>
          </p:nvPr>
        </p:nvSpPr>
        <p:spPr/>
        <p:txBody>
          <a:bodyPr/>
          <a:lstStyle/>
          <a:p>
            <a:r>
              <a:rPr lang="nl-BE" dirty="0">
                <a:solidFill>
                  <a:srgbClr val="7A1B5A"/>
                </a:solidFill>
              </a:rPr>
              <a:t>Doel intervisie </a:t>
            </a:r>
          </a:p>
        </p:txBody>
      </p:sp>
      <p:sp>
        <p:nvSpPr>
          <p:cNvPr id="3" name="Tijdelijke aanduiding voor inhoud 2">
            <a:extLst>
              <a:ext uri="{FF2B5EF4-FFF2-40B4-BE49-F238E27FC236}">
                <a16:creationId xmlns:a16="http://schemas.microsoft.com/office/drawing/2014/main" id="{2776CC2C-AD7C-844A-AA40-AC3349F10D7F}"/>
              </a:ext>
            </a:extLst>
          </p:cNvPr>
          <p:cNvSpPr>
            <a:spLocks noGrp="1"/>
          </p:cNvSpPr>
          <p:nvPr>
            <p:ph idx="1"/>
          </p:nvPr>
        </p:nvSpPr>
        <p:spPr/>
        <p:txBody>
          <a:bodyPr/>
          <a:lstStyle/>
          <a:p>
            <a:pPr marL="0" indent="0">
              <a:buNone/>
            </a:pPr>
            <a:r>
              <a:rPr lang="nl-BE" sz="2400" dirty="0"/>
              <a:t>▷ Leren van elkaar </a:t>
            </a:r>
            <a:endParaRPr lang="nl-BE" sz="2000" dirty="0"/>
          </a:p>
          <a:p>
            <a:pPr marL="342900" lvl="1" indent="0">
              <a:buNone/>
            </a:pPr>
            <a:r>
              <a:rPr lang="nl-BE" sz="2400" dirty="0"/>
              <a:t>▸  </a:t>
            </a:r>
            <a:r>
              <a:rPr lang="nl-BE" sz="2400" dirty="0">
                <a:latin typeface="Avenir Roman" panose="02000503020000020003" pitchFamily="2" charset="0"/>
              </a:rPr>
              <a:t>Expertise, ideeën en mogelijke oplossingen uitwisselen </a:t>
            </a:r>
          </a:p>
          <a:p>
            <a:pPr marL="342900" lvl="1" indent="0">
              <a:buNone/>
            </a:pPr>
            <a:r>
              <a:rPr lang="nl-BE" sz="2400" dirty="0">
                <a:latin typeface="Avenir Roman" panose="02000503020000020003" pitchFamily="2" charset="0"/>
              </a:rPr>
              <a:t>▸  Kwaliteit van elkaars aanpak verbeteren</a:t>
            </a:r>
            <a:r>
              <a:rPr lang="nl-BE" sz="2400" dirty="0"/>
              <a:t> </a:t>
            </a:r>
          </a:p>
          <a:p>
            <a:pPr marL="0" indent="0">
              <a:buNone/>
            </a:pPr>
            <a:r>
              <a:rPr lang="nl-BE" sz="2400" dirty="0"/>
              <a:t>▷  Samen zoeken naar oplossingen voor jullie uitdagingen in de klaspraktijk </a:t>
            </a:r>
            <a:endParaRPr lang="nl-BE" sz="2000" dirty="0"/>
          </a:p>
          <a:p>
            <a:endParaRPr lang="nl-BE" dirty="0"/>
          </a:p>
        </p:txBody>
      </p:sp>
    </p:spTree>
    <p:extLst>
      <p:ext uri="{BB962C8B-B14F-4D97-AF65-F5344CB8AC3E}">
        <p14:creationId xmlns:p14="http://schemas.microsoft.com/office/powerpoint/2010/main" val="3422879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B94E6-197B-BC42-A8C4-AE3E025A25DD}"/>
              </a:ext>
            </a:extLst>
          </p:cNvPr>
          <p:cNvSpPr>
            <a:spLocks noGrp="1"/>
          </p:cNvSpPr>
          <p:nvPr>
            <p:ph type="title"/>
          </p:nvPr>
        </p:nvSpPr>
        <p:spPr/>
        <p:txBody>
          <a:bodyPr>
            <a:normAutofit/>
          </a:bodyPr>
          <a:lstStyle/>
          <a:p>
            <a:r>
              <a:rPr lang="nl-BE" sz="4400" dirty="0">
                <a:solidFill>
                  <a:srgbClr val="7A1B5A"/>
                </a:solidFill>
              </a:rPr>
              <a:t>TRAP 3: terugblik &amp; vooruitblik </a:t>
            </a:r>
            <a:br>
              <a:rPr lang="nl-BE" sz="4400" dirty="0">
                <a:solidFill>
                  <a:srgbClr val="7A1B5A"/>
                </a:solidFill>
              </a:rPr>
            </a:br>
            <a:r>
              <a:rPr lang="nl-BE" sz="3600" i="1" dirty="0">
                <a:solidFill>
                  <a:schemeClr val="accent1"/>
                </a:solidFill>
                <a:highlight>
                  <a:srgbClr val="FFFF00"/>
                </a:highlight>
              </a:rPr>
              <a:t>5 november 2020 </a:t>
            </a:r>
            <a:endParaRPr lang="nl-BE" sz="4400" i="1" dirty="0">
              <a:solidFill>
                <a:schemeClr val="accent1"/>
              </a:solidFill>
              <a:highlight>
                <a:srgbClr val="FFFF00"/>
              </a:highlight>
            </a:endParaRPr>
          </a:p>
        </p:txBody>
      </p:sp>
      <p:sp>
        <p:nvSpPr>
          <p:cNvPr id="3" name="Tijdelijke aanduiding voor tekst 2">
            <a:extLst>
              <a:ext uri="{FF2B5EF4-FFF2-40B4-BE49-F238E27FC236}">
                <a16:creationId xmlns:a16="http://schemas.microsoft.com/office/drawing/2014/main" id="{71D636D8-D325-104E-9A0D-4168E5BC897C}"/>
              </a:ext>
            </a:extLst>
          </p:cNvPr>
          <p:cNvSpPr>
            <a:spLocks noGrp="1"/>
          </p:cNvSpPr>
          <p:nvPr>
            <p:ph type="body" idx="1"/>
          </p:nvPr>
        </p:nvSpPr>
        <p:spPr>
          <a:xfrm>
            <a:off x="623888" y="4589464"/>
            <a:ext cx="7886700" cy="1771579"/>
          </a:xfrm>
        </p:spPr>
        <p:txBody>
          <a:bodyPr>
            <a:normAutofit fontScale="92500" lnSpcReduction="20000"/>
          </a:bodyPr>
          <a:lstStyle/>
          <a:p>
            <a:r>
              <a:rPr lang="nl-BE" sz="3200" dirty="0"/>
              <a:t>Voer je (nieuw) actieplan uit &amp; bereid je voor tegen TRAP 3 &gt; pag. 104-105</a:t>
            </a:r>
          </a:p>
          <a:p>
            <a:endParaRPr lang="nl-BE" sz="3200" dirty="0"/>
          </a:p>
          <a:p>
            <a:r>
              <a:rPr lang="nl-BE" sz="3200" dirty="0">
                <a:highlight>
                  <a:srgbClr val="FFFF00"/>
                </a:highlight>
              </a:rPr>
              <a:t>E-mailadres voor contact / vragen </a:t>
            </a:r>
          </a:p>
        </p:txBody>
      </p:sp>
      <p:pic>
        <p:nvPicPr>
          <p:cNvPr id="4" name="Picture 3">
            <a:extLst>
              <a:ext uri="{FF2B5EF4-FFF2-40B4-BE49-F238E27FC236}">
                <a16:creationId xmlns:a16="http://schemas.microsoft.com/office/drawing/2014/main" id="{7137863F-2A1C-6743-B9D7-701699A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38" y="248385"/>
            <a:ext cx="2340000" cy="2340000"/>
          </a:xfrm>
          <a:prstGeom prst="rect">
            <a:avLst/>
          </a:prstGeom>
        </p:spPr>
      </p:pic>
    </p:spTree>
    <p:extLst>
      <p:ext uri="{BB962C8B-B14F-4D97-AF65-F5344CB8AC3E}">
        <p14:creationId xmlns:p14="http://schemas.microsoft.com/office/powerpoint/2010/main" val="2980552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504170-3A7A-B746-B72F-2091E2B78FAC}"/>
              </a:ext>
            </a:extLst>
          </p:cNvPr>
          <p:cNvSpPr>
            <a:spLocks noGrp="1"/>
          </p:cNvSpPr>
          <p:nvPr>
            <p:ph type="title"/>
          </p:nvPr>
        </p:nvSpPr>
        <p:spPr>
          <a:xfrm>
            <a:off x="482600" y="643467"/>
            <a:ext cx="2522980" cy="1597315"/>
          </a:xfrm>
          <a:noFill/>
          <a:ln w="19050">
            <a:solidFill>
              <a:schemeClr val="bg1"/>
            </a:solidFill>
          </a:ln>
        </p:spPr>
        <p:txBody>
          <a:bodyPr wrap="square">
            <a:normAutofit/>
          </a:bodyPr>
          <a:lstStyle/>
          <a:p>
            <a:pPr algn="ctr"/>
            <a:r>
              <a:rPr lang="nl-BE" sz="4400" dirty="0">
                <a:solidFill>
                  <a:schemeClr val="bg1"/>
                </a:solidFill>
              </a:rPr>
              <a:t>Om af te sluiten…  </a:t>
            </a:r>
          </a:p>
        </p:txBody>
      </p:sp>
      <p:sp>
        <p:nvSpPr>
          <p:cNvPr id="9" name="Content Placeholder 8">
            <a:extLst>
              <a:ext uri="{FF2B5EF4-FFF2-40B4-BE49-F238E27FC236}">
                <a16:creationId xmlns:a16="http://schemas.microsoft.com/office/drawing/2014/main" id="{B74359BD-A0E3-4A12-8A14-A41F707525CA}"/>
              </a:ext>
            </a:extLst>
          </p:cNvPr>
          <p:cNvSpPr>
            <a:spLocks noGrp="1"/>
          </p:cNvSpPr>
          <p:nvPr>
            <p:ph idx="1"/>
          </p:nvPr>
        </p:nvSpPr>
        <p:spPr>
          <a:xfrm>
            <a:off x="482601" y="2638044"/>
            <a:ext cx="2522980" cy="3415622"/>
          </a:xfrm>
        </p:spPr>
        <p:txBody>
          <a:bodyPr>
            <a:normAutofit/>
          </a:bodyPr>
          <a:lstStyle/>
          <a:p>
            <a:pPr marL="0" indent="0">
              <a:buNone/>
            </a:pPr>
            <a:r>
              <a:rPr lang="en-US" sz="2800" dirty="0" err="1">
                <a:solidFill>
                  <a:schemeClr val="bg1"/>
                </a:solidFill>
              </a:rPr>
              <a:t>Graag</a:t>
            </a:r>
            <a:r>
              <a:rPr lang="en-US" sz="2800" dirty="0">
                <a:solidFill>
                  <a:schemeClr val="bg1"/>
                </a:solidFill>
              </a:rPr>
              <a:t> </a:t>
            </a:r>
            <a:r>
              <a:rPr lang="en-US" sz="2800" dirty="0" err="1">
                <a:solidFill>
                  <a:schemeClr val="bg1"/>
                </a:solidFill>
              </a:rPr>
              <a:t>inleveren</a:t>
            </a:r>
            <a:r>
              <a:rPr lang="en-US" sz="2800" dirty="0">
                <a:solidFill>
                  <a:schemeClr val="bg1"/>
                </a:solidFill>
              </a:rPr>
              <a:t> </a:t>
            </a:r>
            <a:r>
              <a:rPr lang="en-US" sz="2800" dirty="0" err="1">
                <a:solidFill>
                  <a:schemeClr val="bg1"/>
                </a:solidFill>
              </a:rPr>
              <a:t>bij</a:t>
            </a:r>
            <a:r>
              <a:rPr lang="en-US" sz="2800" dirty="0">
                <a:solidFill>
                  <a:schemeClr val="bg1"/>
                </a:solidFill>
              </a:rPr>
              <a:t> </a:t>
            </a:r>
            <a:r>
              <a:rPr lang="en-US" sz="2800" dirty="0" err="1">
                <a:solidFill>
                  <a:schemeClr val="bg1"/>
                </a:solidFill>
              </a:rPr>
              <a:t>vertrek</a:t>
            </a:r>
            <a:endParaRPr lang="en-US" sz="2800" dirty="0">
              <a:solidFill>
                <a:schemeClr val="bg1"/>
              </a:solidFill>
            </a:endParaRPr>
          </a:p>
        </p:txBody>
      </p:sp>
      <p:pic>
        <p:nvPicPr>
          <p:cNvPr id="8" name="Afbeelding 7">
            <a:extLst>
              <a:ext uri="{FF2B5EF4-FFF2-40B4-BE49-F238E27FC236}">
                <a16:creationId xmlns:a16="http://schemas.microsoft.com/office/drawing/2014/main" id="{5487FECF-8176-9D47-815E-16BFDA2D9264}"/>
              </a:ext>
            </a:extLst>
          </p:cNvPr>
          <p:cNvPicPr>
            <a:picLocks noChangeAspect="1"/>
          </p:cNvPicPr>
          <p:nvPr/>
        </p:nvPicPr>
        <p:blipFill>
          <a:blip r:embed="rId2"/>
          <a:stretch>
            <a:fillRect/>
          </a:stretch>
        </p:blipFill>
        <p:spPr>
          <a:xfrm>
            <a:off x="3657131" y="1311964"/>
            <a:ext cx="5261581" cy="3817112"/>
          </a:xfrm>
          <a:prstGeom prst="rect">
            <a:avLst/>
          </a:prstGeom>
        </p:spPr>
      </p:pic>
      <p:sp>
        <p:nvSpPr>
          <p:cNvPr id="3" name="Tekstvak 2">
            <a:extLst>
              <a:ext uri="{FF2B5EF4-FFF2-40B4-BE49-F238E27FC236}">
                <a16:creationId xmlns:a16="http://schemas.microsoft.com/office/drawing/2014/main" id="{31026745-72D6-5E46-B9F1-25D72AF2D4F7}"/>
              </a:ext>
            </a:extLst>
          </p:cNvPr>
          <p:cNvSpPr txBox="1"/>
          <p:nvPr/>
        </p:nvSpPr>
        <p:spPr>
          <a:xfrm>
            <a:off x="4738253" y="1493326"/>
            <a:ext cx="304800" cy="369332"/>
          </a:xfrm>
          <a:prstGeom prst="rect">
            <a:avLst/>
          </a:prstGeom>
          <a:noFill/>
        </p:spPr>
        <p:txBody>
          <a:bodyPr wrap="square" rtlCol="0">
            <a:spAutoFit/>
          </a:bodyPr>
          <a:lstStyle/>
          <a:p>
            <a:r>
              <a:rPr lang="nl-NL" dirty="0"/>
              <a:t>-</a:t>
            </a:r>
          </a:p>
        </p:txBody>
      </p:sp>
    </p:spTree>
    <p:extLst>
      <p:ext uri="{BB962C8B-B14F-4D97-AF65-F5344CB8AC3E}">
        <p14:creationId xmlns:p14="http://schemas.microsoft.com/office/powerpoint/2010/main" val="3996183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Bronnen</a:t>
            </a:r>
            <a:endParaRPr lang="en-US"/>
          </a:p>
        </p:txBody>
      </p:sp>
      <p:sp>
        <p:nvSpPr>
          <p:cNvPr id="2" name="Content Placeholder 1"/>
          <p:cNvSpPr>
            <a:spLocks noGrp="1"/>
          </p:cNvSpPr>
          <p:nvPr>
            <p:ph idx="1"/>
          </p:nvPr>
        </p:nvSpPr>
        <p:spPr/>
        <p:txBody>
          <a:bodyPr>
            <a:normAutofit/>
          </a:bodyPr>
          <a:lstStyle/>
          <a:p>
            <a:r>
              <a:rPr lang="nl-NL" sz="1700" dirty="0" err="1"/>
              <a:t>Arteveldehogeschool</a:t>
            </a:r>
            <a:r>
              <a:rPr lang="nl-NL" sz="1700" dirty="0"/>
              <a:t> (</a:t>
            </a:r>
            <a:r>
              <a:rPr lang="nl-NL" sz="1700" dirty="0" err="1"/>
              <a:t>z.j</a:t>
            </a:r>
            <a:r>
              <a:rPr lang="nl-NL" sz="1700" dirty="0"/>
              <a:t>;) </a:t>
            </a:r>
            <a:r>
              <a:rPr lang="nl-NL" sz="1700" dirty="0" err="1"/>
              <a:t>Pronet</a:t>
            </a:r>
            <a:r>
              <a:rPr lang="nl-NL" sz="1700" dirty="0"/>
              <a:t> Quick scan Geraadpleegd op 28 november 2019 via </a:t>
            </a:r>
            <a:r>
              <a:rPr lang="nl-BE" sz="1800" dirty="0">
                <a:hlinkClick r:id="rId3"/>
              </a:rPr>
              <a:t>https://sites.arteveldehogeschool.be/pronet/pronet-quickscan</a:t>
            </a:r>
            <a:r>
              <a:rPr lang="nl-BE" sz="1800" dirty="0"/>
              <a:t> </a:t>
            </a:r>
          </a:p>
          <a:p>
            <a:r>
              <a:rPr lang="nl-BE" sz="1700" dirty="0"/>
              <a:t>De Bruyckere, P. (2017) </a:t>
            </a:r>
            <a:r>
              <a:rPr lang="nl-BE" sz="1700" i="1" dirty="0"/>
              <a:t>Klaskit. Tools voor topleraren</a:t>
            </a:r>
            <a:r>
              <a:rPr lang="nl-BE" sz="1700" dirty="0"/>
              <a:t>. Gent: LannooCampus</a:t>
            </a:r>
          </a:p>
          <a:p>
            <a:r>
              <a:rPr lang="nl-BE" sz="1800" dirty="0">
                <a:hlinkClick r:id="rId4"/>
              </a:rPr>
              <a:t>https://www.olicav.com/</a:t>
            </a:r>
            <a:endParaRPr lang="nl-BE" sz="1800" dirty="0"/>
          </a:p>
          <a:p>
            <a:r>
              <a:rPr lang="nl-BE" sz="1800" dirty="0"/>
              <a:t>Website: </a:t>
            </a:r>
            <a:r>
              <a:rPr lang="nl-BE" sz="1800" dirty="0">
                <a:hlinkClick r:id="rId5"/>
              </a:rPr>
              <a:t>https://lefrancaisillustre.com/</a:t>
            </a:r>
            <a:endParaRPr lang="nl-BE" sz="1800" dirty="0"/>
          </a:p>
          <a:p>
            <a:endParaRPr lang="nl-BE" sz="1700" dirty="0"/>
          </a:p>
          <a:p>
            <a:endParaRPr lang="nl-BE" sz="1700" dirty="0"/>
          </a:p>
          <a:p>
            <a:endParaRPr lang="nl-NL" sz="1700" dirty="0"/>
          </a:p>
        </p:txBody>
      </p:sp>
    </p:spTree>
    <p:extLst>
      <p:ext uri="{BB962C8B-B14F-4D97-AF65-F5344CB8AC3E}">
        <p14:creationId xmlns:p14="http://schemas.microsoft.com/office/powerpoint/2010/main" val="2654026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364CE-A3FA-EA43-8682-039396AED4F8}"/>
              </a:ext>
            </a:extLst>
          </p:cNvPr>
          <p:cNvSpPr>
            <a:spLocks noGrp="1"/>
          </p:cNvSpPr>
          <p:nvPr>
            <p:ph type="title"/>
          </p:nvPr>
        </p:nvSpPr>
        <p:spPr/>
        <p:txBody>
          <a:bodyPr/>
          <a:lstStyle/>
          <a:p>
            <a:r>
              <a:rPr lang="nl-BE" dirty="0"/>
              <a:t>Hoe? </a:t>
            </a:r>
          </a:p>
        </p:txBody>
      </p:sp>
      <p:sp>
        <p:nvSpPr>
          <p:cNvPr id="3" name="Tijdelijke aanduiding voor inhoud 2">
            <a:extLst>
              <a:ext uri="{FF2B5EF4-FFF2-40B4-BE49-F238E27FC236}">
                <a16:creationId xmlns:a16="http://schemas.microsoft.com/office/drawing/2014/main" id="{2AA1BE71-9C68-7D4C-AFF1-832674B2F9C2}"/>
              </a:ext>
            </a:extLst>
          </p:cNvPr>
          <p:cNvSpPr>
            <a:spLocks noGrp="1"/>
          </p:cNvSpPr>
          <p:nvPr>
            <p:ph idx="1"/>
          </p:nvPr>
        </p:nvSpPr>
        <p:spPr>
          <a:xfrm>
            <a:off x="628650" y="1825624"/>
            <a:ext cx="7886700" cy="4812682"/>
          </a:xfrm>
        </p:spPr>
        <p:txBody>
          <a:bodyPr>
            <a:normAutofit/>
          </a:bodyPr>
          <a:lstStyle/>
          <a:p>
            <a:pPr marL="0" indent="0">
              <a:buNone/>
            </a:pPr>
            <a:endParaRPr lang="nl-BE" sz="2800" b="1" dirty="0">
              <a:solidFill>
                <a:schemeClr val="accent1"/>
              </a:solidFill>
            </a:endParaRPr>
          </a:p>
          <a:p>
            <a:endParaRPr lang="nl-BE" sz="2800" b="1" dirty="0">
              <a:solidFill>
                <a:schemeClr val="accent1"/>
              </a:solidFill>
            </a:endParaRPr>
          </a:p>
          <a:p>
            <a:endParaRPr lang="nl-BE" sz="2800" b="1" dirty="0">
              <a:solidFill>
                <a:schemeClr val="accent1"/>
              </a:solidFill>
            </a:endParaRPr>
          </a:p>
          <a:p>
            <a:pPr marL="0" indent="0">
              <a:buNone/>
            </a:pPr>
            <a:r>
              <a:rPr lang="nl-BE" sz="2800" b="1" dirty="0">
                <a:solidFill>
                  <a:schemeClr val="accent1"/>
                </a:solidFill>
                <a:highlight>
                  <a:srgbClr val="FFFF00"/>
                </a:highlight>
              </a:rPr>
              <a:t>Maak hier je eigen tijdschema a.d.h.v. je eigen voorbereiding </a:t>
            </a:r>
          </a:p>
        </p:txBody>
      </p:sp>
      <p:pic>
        <p:nvPicPr>
          <p:cNvPr id="9" name="Afbeelding 8" descr="Afbeelding met object, klok, vasthouden, foto&#10;&#10;Automatisch gegenereerde beschrijving">
            <a:extLst>
              <a:ext uri="{FF2B5EF4-FFF2-40B4-BE49-F238E27FC236}">
                <a16:creationId xmlns:a16="http://schemas.microsoft.com/office/drawing/2014/main" id="{055FBB21-C5A9-CF4F-B887-8FCAF8092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694" y="56351"/>
            <a:ext cx="1860306" cy="1701805"/>
          </a:xfrm>
          <a:prstGeom prst="rect">
            <a:avLst/>
          </a:prstGeom>
        </p:spPr>
      </p:pic>
    </p:spTree>
    <p:extLst>
      <p:ext uri="{BB962C8B-B14F-4D97-AF65-F5344CB8AC3E}">
        <p14:creationId xmlns:p14="http://schemas.microsoft.com/office/powerpoint/2010/main" val="230171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object, klok, vasthouden, foto&#10;&#10;Automatisch gegenereerde beschrijving">
            <a:extLst>
              <a:ext uri="{FF2B5EF4-FFF2-40B4-BE49-F238E27FC236}">
                <a16:creationId xmlns:a16="http://schemas.microsoft.com/office/drawing/2014/main" id="{055FBB21-C5A9-CF4F-B887-8FCAF8092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409" y="4980617"/>
            <a:ext cx="2074793" cy="1898018"/>
          </a:xfrm>
          <a:prstGeom prst="rect">
            <a:avLst/>
          </a:prstGeom>
        </p:spPr>
      </p:pic>
      <p:sp>
        <p:nvSpPr>
          <p:cNvPr id="2" name="Titel 1">
            <a:extLst>
              <a:ext uri="{FF2B5EF4-FFF2-40B4-BE49-F238E27FC236}">
                <a16:creationId xmlns:a16="http://schemas.microsoft.com/office/drawing/2014/main" id="{B39364CE-A3FA-EA43-8682-039396AED4F8}"/>
              </a:ext>
            </a:extLst>
          </p:cNvPr>
          <p:cNvSpPr>
            <a:spLocks noGrp="1"/>
          </p:cNvSpPr>
          <p:nvPr>
            <p:ph type="title"/>
          </p:nvPr>
        </p:nvSpPr>
        <p:spPr/>
        <p:txBody>
          <a:bodyPr/>
          <a:lstStyle/>
          <a:p>
            <a:r>
              <a:rPr lang="nl-BE" dirty="0"/>
              <a:t>Hoe? </a:t>
            </a:r>
          </a:p>
        </p:txBody>
      </p:sp>
      <p:sp>
        <p:nvSpPr>
          <p:cNvPr id="3" name="Tijdelijke aanduiding voor inhoud 2">
            <a:extLst>
              <a:ext uri="{FF2B5EF4-FFF2-40B4-BE49-F238E27FC236}">
                <a16:creationId xmlns:a16="http://schemas.microsoft.com/office/drawing/2014/main" id="{2AA1BE71-9C68-7D4C-AFF1-832674B2F9C2}"/>
              </a:ext>
            </a:extLst>
          </p:cNvPr>
          <p:cNvSpPr>
            <a:spLocks noGrp="1"/>
          </p:cNvSpPr>
          <p:nvPr>
            <p:ph idx="1"/>
          </p:nvPr>
        </p:nvSpPr>
        <p:spPr>
          <a:xfrm>
            <a:off x="628649" y="1825624"/>
            <a:ext cx="8351577" cy="4918076"/>
          </a:xfrm>
        </p:spPr>
        <p:txBody>
          <a:bodyPr>
            <a:noAutofit/>
          </a:bodyPr>
          <a:lstStyle/>
          <a:p>
            <a:pPr marL="0" indent="0">
              <a:buNone/>
            </a:pPr>
            <a:r>
              <a:rPr lang="nl-BE" sz="2800" b="1" dirty="0">
                <a:solidFill>
                  <a:srgbClr val="7A1B5A"/>
                </a:solidFill>
                <a:latin typeface="Avenir Book" panose="02000503020000020003" pitchFamily="2" charset="0"/>
              </a:rPr>
              <a:t>Deel 1 (15u30-17u): denken &amp; uitwisselen </a:t>
            </a:r>
          </a:p>
          <a:p>
            <a:pPr lvl="1"/>
            <a:r>
              <a:rPr lang="nl-BE" sz="2400" dirty="0">
                <a:latin typeface="Avenir Book" panose="02000503020000020003" pitchFamily="2" charset="0"/>
              </a:rPr>
              <a:t>Wat passen jullie nu al toe? </a:t>
            </a:r>
          </a:p>
          <a:p>
            <a:pPr lvl="1"/>
            <a:r>
              <a:rPr lang="nl-BE" sz="2400" dirty="0">
                <a:latin typeface="Avenir Book" panose="02000503020000020003" pitchFamily="2" charset="0"/>
              </a:rPr>
              <a:t>Actie(plan) &amp; vragen bespreken in groep</a:t>
            </a:r>
          </a:p>
          <a:p>
            <a:pPr marL="342900" lvl="1" indent="0">
              <a:buNone/>
            </a:pPr>
            <a:endParaRPr lang="nl-BE" sz="2400" dirty="0">
              <a:latin typeface="Avenir Book" panose="02000503020000020003" pitchFamily="2" charset="0"/>
            </a:endParaRPr>
          </a:p>
          <a:p>
            <a:pPr marL="342900" lvl="1" indent="0">
              <a:buNone/>
            </a:pPr>
            <a:r>
              <a:rPr lang="nl-BE" sz="2400" i="1" dirty="0">
                <a:latin typeface="Avenir Book" panose="02000503020000020003" pitchFamily="2" charset="0"/>
                <a:sym typeface="Wingdings" pitchFamily="2" charset="2"/>
              </a:rPr>
              <a:t> </a:t>
            </a:r>
            <a:r>
              <a:rPr lang="nl-BE" sz="2400" i="1" dirty="0">
                <a:latin typeface="Avenir Book" panose="02000503020000020003" pitchFamily="2" charset="0"/>
              </a:rPr>
              <a:t>Komen tot</a:t>
            </a:r>
            <a:r>
              <a:rPr lang="nl-BE" sz="2400" b="1" i="1" dirty="0">
                <a:latin typeface="Avenir Book" panose="02000503020000020003" pitchFamily="2" charset="0"/>
              </a:rPr>
              <a:t> oplossingen, tips, nieuwe ideeën, … </a:t>
            </a:r>
            <a:br>
              <a:rPr lang="nl-BE" sz="2400" i="1" dirty="0">
                <a:latin typeface="Avenir Book" panose="02000503020000020003" pitchFamily="2" charset="0"/>
              </a:rPr>
            </a:br>
            <a:endParaRPr lang="nl-BE" sz="2400" b="1" i="1" dirty="0">
              <a:latin typeface="Avenir Book" panose="02000503020000020003" pitchFamily="2" charset="0"/>
            </a:endParaRPr>
          </a:p>
          <a:p>
            <a:pPr marL="0" indent="0">
              <a:buNone/>
            </a:pPr>
            <a:r>
              <a:rPr lang="nl-BE" sz="2800" b="1" dirty="0">
                <a:solidFill>
                  <a:srgbClr val="7A1B5A"/>
                </a:solidFill>
                <a:latin typeface="Avenir Book" panose="02000503020000020003" pitchFamily="2" charset="0"/>
              </a:rPr>
              <a:t>Deel 2 (17u-17u30): concluderen</a:t>
            </a:r>
            <a:endParaRPr lang="nl-BE" sz="2800" dirty="0">
              <a:solidFill>
                <a:srgbClr val="7A1B5A"/>
              </a:solidFill>
              <a:latin typeface="Avenir Book" panose="02000503020000020003" pitchFamily="2" charset="0"/>
            </a:endParaRPr>
          </a:p>
          <a:p>
            <a:pPr lvl="1"/>
            <a:r>
              <a:rPr lang="nl-BE" sz="2400" b="1" dirty="0">
                <a:latin typeface="Avenir Book" panose="02000503020000020003" pitchFamily="2" charset="0"/>
              </a:rPr>
              <a:t>Inzichten, ideeën en tips </a:t>
            </a:r>
            <a:r>
              <a:rPr lang="nl-BE" sz="2400" dirty="0">
                <a:latin typeface="Avenir Book" panose="02000503020000020003" pitchFamily="2" charset="0"/>
              </a:rPr>
              <a:t>delen via padlet </a:t>
            </a:r>
          </a:p>
          <a:p>
            <a:pPr lvl="1"/>
            <a:r>
              <a:rPr lang="nl-BE" sz="2400" dirty="0">
                <a:latin typeface="Avenir Book" panose="02000503020000020003" pitchFamily="2" charset="0"/>
              </a:rPr>
              <a:t>Naar een nieuw </a:t>
            </a:r>
            <a:r>
              <a:rPr lang="nl-BE" sz="2400" b="1" dirty="0">
                <a:latin typeface="Avenir Book" panose="02000503020000020003" pitchFamily="2" charset="0"/>
              </a:rPr>
              <a:t>actieplan</a:t>
            </a:r>
          </a:p>
          <a:p>
            <a:pPr lvl="1"/>
            <a:r>
              <a:rPr lang="nl-BE" sz="2400" b="1" dirty="0">
                <a:latin typeface="Avenir Book" panose="02000503020000020003" pitchFamily="2" charset="0"/>
              </a:rPr>
              <a:t>Praktijkvoorbeelden</a:t>
            </a:r>
            <a:r>
              <a:rPr lang="nl-BE" sz="2400" dirty="0">
                <a:latin typeface="Avenir Book" panose="02000503020000020003" pitchFamily="2" charset="0"/>
              </a:rPr>
              <a:t> als afsluiter</a:t>
            </a:r>
          </a:p>
        </p:txBody>
      </p:sp>
      <p:sp>
        <p:nvSpPr>
          <p:cNvPr id="5" name="Tekstvak 4">
            <a:extLst>
              <a:ext uri="{FF2B5EF4-FFF2-40B4-BE49-F238E27FC236}">
                <a16:creationId xmlns:a16="http://schemas.microsoft.com/office/drawing/2014/main" id="{25877546-F591-BA4C-8557-1A677723A676}"/>
              </a:ext>
            </a:extLst>
          </p:cNvPr>
          <p:cNvSpPr txBox="1"/>
          <p:nvPr/>
        </p:nvSpPr>
        <p:spPr>
          <a:xfrm>
            <a:off x="3425780" y="365126"/>
            <a:ext cx="4829578" cy="369332"/>
          </a:xfrm>
          <a:prstGeom prst="rect">
            <a:avLst/>
          </a:prstGeom>
          <a:noFill/>
        </p:spPr>
        <p:txBody>
          <a:bodyPr wrap="square" rtlCol="0">
            <a:spAutoFit/>
          </a:bodyPr>
          <a:lstStyle/>
          <a:p>
            <a:r>
              <a:rPr lang="nl-NL" dirty="0">
                <a:highlight>
                  <a:srgbClr val="FFFF00"/>
                </a:highlight>
              </a:rPr>
              <a:t>VOORBEELD  tijdschema </a:t>
            </a:r>
          </a:p>
        </p:txBody>
      </p:sp>
    </p:spTree>
    <p:extLst>
      <p:ext uri="{BB962C8B-B14F-4D97-AF65-F5344CB8AC3E}">
        <p14:creationId xmlns:p14="http://schemas.microsoft.com/office/powerpoint/2010/main" val="384242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5DE1FB7-4B4C-1B4F-9373-E26C0F3643C3}"/>
              </a:ext>
            </a:extLst>
          </p:cNvPr>
          <p:cNvSpPr>
            <a:spLocks noGrp="1"/>
          </p:cNvSpPr>
          <p:nvPr>
            <p:ph idx="4294967295"/>
          </p:nvPr>
        </p:nvSpPr>
        <p:spPr>
          <a:xfrm>
            <a:off x="0" y="1825625"/>
            <a:ext cx="7886700" cy="4351338"/>
          </a:xfrm>
        </p:spPr>
        <p:txBody>
          <a:bodyPr/>
          <a:lstStyle/>
          <a:p>
            <a:pPr marL="0" indent="0">
              <a:buNone/>
            </a:pPr>
            <a:r>
              <a:rPr lang="nl-BE" dirty="0">
                <a:highlight>
                  <a:srgbClr val="FFFF00"/>
                </a:highlight>
              </a:rPr>
              <a:t> </a:t>
            </a:r>
          </a:p>
        </p:txBody>
      </p:sp>
      <p:pic>
        <p:nvPicPr>
          <p:cNvPr id="5" name="Afbeelding 4">
            <a:extLst>
              <a:ext uri="{FF2B5EF4-FFF2-40B4-BE49-F238E27FC236}">
                <a16:creationId xmlns:a16="http://schemas.microsoft.com/office/drawing/2014/main" id="{B6FA3C5A-8C7A-7144-B5BA-4DFA4EF9F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329" y="116251"/>
            <a:ext cx="3600000" cy="2086700"/>
          </a:xfrm>
          <a:prstGeom prst="rect">
            <a:avLst/>
          </a:prstGeom>
          <a:ln>
            <a:solidFill>
              <a:schemeClr val="accent2"/>
            </a:solidFill>
          </a:ln>
        </p:spPr>
      </p:pic>
      <p:pic>
        <p:nvPicPr>
          <p:cNvPr id="7" name="Afbeelding 6">
            <a:extLst>
              <a:ext uri="{FF2B5EF4-FFF2-40B4-BE49-F238E27FC236}">
                <a16:creationId xmlns:a16="http://schemas.microsoft.com/office/drawing/2014/main" id="{81910C42-E199-CF4F-A1D7-66E064E5F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329" y="2386448"/>
            <a:ext cx="3600000" cy="2086700"/>
          </a:xfrm>
          <a:prstGeom prst="rect">
            <a:avLst/>
          </a:prstGeom>
          <a:ln>
            <a:solidFill>
              <a:schemeClr val="accent2"/>
            </a:solidFill>
          </a:ln>
        </p:spPr>
      </p:pic>
      <p:pic>
        <p:nvPicPr>
          <p:cNvPr id="9" name="Afbeelding 8">
            <a:extLst>
              <a:ext uri="{FF2B5EF4-FFF2-40B4-BE49-F238E27FC236}">
                <a16:creationId xmlns:a16="http://schemas.microsoft.com/office/drawing/2014/main" id="{A32DFB38-9818-A94A-93A9-9BBF16B2D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329" y="4651669"/>
            <a:ext cx="3600000" cy="2086700"/>
          </a:xfrm>
          <a:prstGeom prst="rect">
            <a:avLst/>
          </a:prstGeom>
          <a:ln>
            <a:solidFill>
              <a:schemeClr val="accent2"/>
            </a:solidFill>
          </a:ln>
        </p:spPr>
      </p:pic>
      <p:pic>
        <p:nvPicPr>
          <p:cNvPr id="11" name="Afbeelding 10">
            <a:extLst>
              <a:ext uri="{FF2B5EF4-FFF2-40B4-BE49-F238E27FC236}">
                <a16:creationId xmlns:a16="http://schemas.microsoft.com/office/drawing/2014/main" id="{03144A31-BB9A-5749-943A-604C54B336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652" y="4651669"/>
            <a:ext cx="3600000" cy="2084211"/>
          </a:xfrm>
          <a:prstGeom prst="rect">
            <a:avLst/>
          </a:prstGeom>
          <a:ln>
            <a:solidFill>
              <a:schemeClr val="accent2"/>
            </a:solidFill>
          </a:ln>
        </p:spPr>
      </p:pic>
      <p:pic>
        <p:nvPicPr>
          <p:cNvPr id="13" name="Afbeelding 12">
            <a:extLst>
              <a:ext uri="{FF2B5EF4-FFF2-40B4-BE49-F238E27FC236}">
                <a16:creationId xmlns:a16="http://schemas.microsoft.com/office/drawing/2014/main" id="{CF354C07-B7A9-EF42-B9E5-3D72D6C1FC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490" y="2383959"/>
            <a:ext cx="3600000" cy="2084211"/>
          </a:xfrm>
          <a:prstGeom prst="rect">
            <a:avLst/>
          </a:prstGeom>
          <a:ln>
            <a:solidFill>
              <a:schemeClr val="accent2"/>
            </a:solidFill>
          </a:ln>
        </p:spPr>
      </p:pic>
      <p:pic>
        <p:nvPicPr>
          <p:cNvPr id="15" name="Afbeelding 14">
            <a:extLst>
              <a:ext uri="{FF2B5EF4-FFF2-40B4-BE49-F238E27FC236}">
                <a16:creationId xmlns:a16="http://schemas.microsoft.com/office/drawing/2014/main" id="{CB29C326-4F6A-1045-9EA3-ADB6804E4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490" y="116251"/>
            <a:ext cx="3600000" cy="2084211"/>
          </a:xfrm>
          <a:prstGeom prst="rect">
            <a:avLst/>
          </a:prstGeom>
          <a:ln>
            <a:solidFill>
              <a:schemeClr val="accent2"/>
            </a:solidFill>
          </a:ln>
        </p:spPr>
      </p:pic>
    </p:spTree>
    <p:extLst>
      <p:ext uri="{BB962C8B-B14F-4D97-AF65-F5344CB8AC3E}">
        <p14:creationId xmlns:p14="http://schemas.microsoft.com/office/powerpoint/2010/main" val="220935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939B5-CBFA-CC48-AC5A-95C07FDC65A3}"/>
              </a:ext>
            </a:extLst>
          </p:cNvPr>
          <p:cNvSpPr>
            <a:spLocks noGrp="1"/>
          </p:cNvSpPr>
          <p:nvPr>
            <p:ph type="title"/>
          </p:nvPr>
        </p:nvSpPr>
        <p:spPr/>
        <p:txBody>
          <a:bodyPr/>
          <a:lstStyle/>
          <a:p>
            <a:r>
              <a:rPr lang="nl-NL" dirty="0"/>
              <a:t>Eerst even peilen … </a:t>
            </a:r>
          </a:p>
        </p:txBody>
      </p:sp>
      <p:sp>
        <p:nvSpPr>
          <p:cNvPr id="3" name="Tijdelijke aanduiding voor inhoud 2">
            <a:extLst>
              <a:ext uri="{FF2B5EF4-FFF2-40B4-BE49-F238E27FC236}">
                <a16:creationId xmlns:a16="http://schemas.microsoft.com/office/drawing/2014/main" id="{B815F49A-E021-D540-855E-730AA5FECDD1}"/>
              </a:ext>
            </a:extLst>
          </p:cNvPr>
          <p:cNvSpPr>
            <a:spLocks noGrp="1"/>
          </p:cNvSpPr>
          <p:nvPr>
            <p:ph idx="1"/>
          </p:nvPr>
        </p:nvSpPr>
        <p:spPr/>
        <p:txBody>
          <a:bodyPr anchor="ctr">
            <a:normAutofit/>
          </a:bodyPr>
          <a:lstStyle/>
          <a:p>
            <a:pPr marL="0" indent="0" algn="ctr">
              <a:buNone/>
            </a:pPr>
            <a:r>
              <a:rPr lang="nl-NL" sz="3200" dirty="0"/>
              <a:t>Wat van </a:t>
            </a:r>
            <a:r>
              <a:rPr lang="nl-NL" sz="3200" dirty="0">
                <a:solidFill>
                  <a:srgbClr val="D631A0"/>
                </a:solidFill>
              </a:rPr>
              <a:t>DUAL CODING </a:t>
            </a:r>
            <a:r>
              <a:rPr lang="nl-NL" sz="3200" dirty="0"/>
              <a:t>pas jij al toe? </a:t>
            </a:r>
          </a:p>
        </p:txBody>
      </p:sp>
    </p:spTree>
    <p:extLst>
      <p:ext uri="{BB962C8B-B14F-4D97-AF65-F5344CB8AC3E}">
        <p14:creationId xmlns:p14="http://schemas.microsoft.com/office/powerpoint/2010/main" val="104477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Kantoorthema">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{5B4B8308-6B0D-8040-AA4B-008022D23166}tf10001120</Template>
  <TotalTime>10279</TotalTime>
  <Words>1676</Words>
  <Application>Microsoft Macintosh PowerPoint</Application>
  <PresentationFormat>Diavoorstelling (4:3)</PresentationFormat>
  <Paragraphs>271</Paragraphs>
  <Slides>52</Slides>
  <Notes>43</Notes>
  <HiddenSlides>3</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52</vt:i4>
      </vt:variant>
    </vt:vector>
  </HeadingPairs>
  <TitlesOfParts>
    <vt:vector size="61" baseType="lpstr">
      <vt:lpstr>Arial</vt:lpstr>
      <vt:lpstr>Avenir Book</vt:lpstr>
      <vt:lpstr>Avenir Next</vt:lpstr>
      <vt:lpstr>Avenir Next Condensed</vt:lpstr>
      <vt:lpstr>Avenir Next Medium</vt:lpstr>
      <vt:lpstr>Avenir Roman</vt:lpstr>
      <vt:lpstr>Calibri</vt:lpstr>
      <vt:lpstr>Wingdings</vt:lpstr>
      <vt:lpstr>Kantoorthema</vt:lpstr>
      <vt:lpstr> TRAP 2: intervisie &amp; coaching Dual coding</vt:lpstr>
      <vt:lpstr>PowerPoint-presentatie</vt:lpstr>
      <vt:lpstr>PowerPoint-presentatie</vt:lpstr>
      <vt:lpstr>Drietrapsraket </vt:lpstr>
      <vt:lpstr>Doel intervisie </vt:lpstr>
      <vt:lpstr>Hoe? </vt:lpstr>
      <vt:lpstr>Hoe? </vt:lpstr>
      <vt:lpstr>PowerPoint-presentatie</vt:lpstr>
      <vt:lpstr>Eerst even peilen … </vt:lpstr>
      <vt:lpstr>Wie geeft of maakt…</vt:lpstr>
      <vt:lpstr>Wie geeft of maakt… </vt:lpstr>
      <vt:lpstr>Wie geeft of maakt … </vt:lpstr>
      <vt:lpstr>Wie geeft of maakt … </vt:lpstr>
      <vt:lpstr>Wie geeft of maakt … </vt:lpstr>
      <vt:lpstr>Wie geeft of maakt … </vt:lpstr>
      <vt:lpstr>Wie laat … </vt:lpstr>
      <vt:lpstr>Wie heeft … </vt:lpstr>
      <vt:lpstr>Wie heeft … </vt:lpstr>
      <vt:lpstr>Vul zelf aan naargelang je eigen tijdschema (zie vb volgende slide)</vt:lpstr>
      <vt:lpstr>Deel 1: denken &amp; uitwisselen</vt:lpstr>
      <vt:lpstr>DEEL 1: Actie(plan) &amp; vragen</vt:lpstr>
      <vt:lpstr>PowerPoint-presentatie</vt:lpstr>
      <vt:lpstr>Vragen verzamelen </vt:lpstr>
      <vt:lpstr>Vragen selecteren </vt:lpstr>
      <vt:lpstr>PowerPoint-presentatie</vt:lpstr>
      <vt:lpstr>Vul zelf aan naargelang je eigen tijdschema (zie vb volgende slide)</vt:lpstr>
      <vt:lpstr>Deel 2: concluderen</vt:lpstr>
      <vt:lpstr>Welke tips, ideeën, praktijken leerde je van elkaar? </vt:lpstr>
      <vt:lpstr>Ev. slide met quotes van inzendingen</vt:lpstr>
      <vt:lpstr>PowerPoint-presentatie</vt:lpstr>
      <vt:lpstr>PowerPoint-presentatie</vt:lpstr>
      <vt:lpstr>Enkele praktijkvoorbeelden</vt:lpstr>
      <vt:lpstr>Enkele praktijkvoorbeelden</vt:lpstr>
      <vt:lpstr>PowerPoint-presentatie</vt:lpstr>
      <vt:lpstr>Enkele praktijkvoorbeelden</vt:lpstr>
      <vt:lpstr>Ideeën</vt:lpstr>
      <vt:lpstr>Enkele praktijkvoorbeelden</vt:lpstr>
      <vt:lpstr>Enkele praktijkvoorbeelden</vt:lpstr>
      <vt:lpstr>Enkele praktijkvoorbeelden</vt:lpstr>
      <vt:lpstr>Leesstrategieën (TALEN) </vt:lpstr>
      <vt:lpstr>Enkele praktijkvoorbeelden</vt:lpstr>
      <vt:lpstr>Enkele tips </vt:lpstr>
      <vt:lpstr>PowerPoint-presentatie</vt:lpstr>
      <vt:lpstr>Enkele tips</vt:lpstr>
      <vt:lpstr>Enkele tips </vt:lpstr>
      <vt:lpstr>Enkele tips </vt:lpstr>
      <vt:lpstr>PowerPoint-presentatie</vt:lpstr>
      <vt:lpstr>Slot: vooruitblik</vt:lpstr>
      <vt:lpstr>PowerPoint-presentatie</vt:lpstr>
      <vt:lpstr>TRAP 3: terugblik &amp; vooruitblik  5 november 2020 </vt:lpstr>
      <vt:lpstr>Om af te sluiten…  </vt:lpstr>
      <vt:lpstr>Bronnen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Klaskit in de praktijk   Hfst 4: doe denken (workshop)</dc:title>
  <dc:creator>Liese Missinne</dc:creator>
  <cp:lastModifiedBy>Jolanda Smit</cp:lastModifiedBy>
  <cp:revision>39</cp:revision>
  <dcterms:created xsi:type="dcterms:W3CDTF">2019-01-08T17:27:01Z</dcterms:created>
  <dcterms:modified xsi:type="dcterms:W3CDTF">2023-04-21T13:35:25Z</dcterms:modified>
</cp:coreProperties>
</file>