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797" r:id="rId2"/>
    <p:sldId id="836" r:id="rId3"/>
    <p:sldId id="890" r:id="rId4"/>
    <p:sldId id="896" r:id="rId5"/>
    <p:sldId id="893" r:id="rId6"/>
    <p:sldId id="847" r:id="rId7"/>
    <p:sldId id="885" r:id="rId8"/>
    <p:sldId id="898" r:id="rId9"/>
    <p:sldId id="899" r:id="rId10"/>
    <p:sldId id="322" r:id="rId11"/>
    <p:sldId id="665" r:id="rId12"/>
    <p:sldId id="882" r:id="rId13"/>
    <p:sldId id="650" r:id="rId14"/>
    <p:sldId id="651" r:id="rId15"/>
    <p:sldId id="886" r:id="rId16"/>
    <p:sldId id="887" r:id="rId17"/>
    <p:sldId id="897" r:id="rId18"/>
    <p:sldId id="763" r:id="rId19"/>
    <p:sldId id="895" r:id="rId20"/>
    <p:sldId id="373" r:id="rId21"/>
  </p:sldIdLst>
  <p:sldSz cx="9144000" cy="6858000" type="screen4x3"/>
  <p:notesSz cx="6761163" cy="9942513"/>
  <p:custDataLst>
    <p:tags r:id="rId2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leiding" id="{C7B75358-EFAF-C44E-94BF-63AF2E69FC80}">
          <p14:sldIdLst>
            <p14:sldId id="797"/>
            <p14:sldId id="836"/>
          </p14:sldIdLst>
        </p14:section>
        <p14:section name="DEEL 1: vragen beantwoorden en uitwisselen" id="{77323C6A-E0B2-3B49-BE9D-764D427056CE}">
          <p14:sldIdLst>
            <p14:sldId id="890"/>
            <p14:sldId id="896"/>
          </p14:sldIdLst>
        </p14:section>
        <p14:section name="Ronde 2: inzicht" id="{95DAE132-3C17-354F-AD2A-E198070A59FA}">
          <p14:sldIdLst>
            <p14:sldId id="893"/>
            <p14:sldId id="847"/>
            <p14:sldId id="885"/>
            <p14:sldId id="898"/>
            <p14:sldId id="899"/>
            <p14:sldId id="322"/>
            <p14:sldId id="665"/>
            <p14:sldId id="882"/>
            <p14:sldId id="650"/>
            <p14:sldId id="651"/>
            <p14:sldId id="886"/>
            <p14:sldId id="887"/>
            <p14:sldId id="897"/>
            <p14:sldId id="763"/>
            <p14:sldId id="895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se Missinne" initials="LM" lastIdx="2" clrIdx="0">
    <p:extLst>
      <p:ext uri="{19B8F6BF-5375-455C-9EA6-DF929625EA0E}">
        <p15:presenceInfo xmlns:p15="http://schemas.microsoft.com/office/powerpoint/2012/main" userId="S::liesmi@arteveldehs.be::bc512484-4a2b-46c8-b36b-f73e9fd25bf4" providerId="AD"/>
      </p:ext>
    </p:extLst>
  </p:cmAuthor>
  <p:cmAuthor id="2" name="Pedro De Bruyckere" initials="PB" lastIdx="4" clrIdx="1">
    <p:extLst>
      <p:ext uri="{19B8F6BF-5375-455C-9EA6-DF929625EA0E}">
        <p15:presenceInfo xmlns:p15="http://schemas.microsoft.com/office/powerpoint/2012/main" userId="S::pedrde@arteveldehs.be::ab1cdab1-0b31-4390-ad48-25d68eec63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1"/>
    <a:srgbClr val="FFD6E0"/>
    <a:srgbClr val="E85D0D"/>
    <a:srgbClr val="669927"/>
    <a:srgbClr val="7A1B5A"/>
    <a:srgbClr val="60D1B0"/>
    <a:srgbClr val="FAF6EF"/>
    <a:srgbClr val="EA5C34"/>
    <a:srgbClr val="FBF6EF"/>
    <a:srgbClr val="44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7"/>
    <p:restoredTop sz="85371" autoAdjust="0"/>
  </p:normalViewPr>
  <p:slideViewPr>
    <p:cSldViewPr snapToGrid="0">
      <p:cViewPr varScale="1">
        <p:scale>
          <a:sx n="107" d="100"/>
          <a:sy n="107" d="100"/>
        </p:scale>
        <p:origin x="21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1AB2066B-1311-4BB2-843E-32EE19EE7D66}" type="datetimeFigureOut">
              <a:rPr lang="nl-BE" smtClean="0"/>
              <a:pPr/>
              <a:t>11/11/2022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EADC997D-D82E-487C-A840-B3843E4D143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511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021D615B-27FB-4A6E-8A6F-BC6F17E00187}" type="datetimeFigureOut">
              <a:rPr lang="nl-NL" smtClean="0"/>
              <a:pPr/>
              <a:t>11-11-2022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6B90366D-C637-4703-958B-226BE54848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3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Klaarzetten: </a:t>
            </a:r>
          </a:p>
          <a:p>
            <a:pPr marL="171450" indent="-171450">
              <a:buFontTx/>
              <a:buChar char="-"/>
            </a:pPr>
            <a:r>
              <a:rPr lang="nl-BE" dirty="0"/>
              <a:t>Banken in gesprekscirkel of tafel </a:t>
            </a:r>
          </a:p>
          <a:p>
            <a:pPr marL="171450" indent="-171450">
              <a:buFontTx/>
              <a:buChar char="-"/>
            </a:pPr>
            <a:endParaRPr lang="nl-BE" dirty="0"/>
          </a:p>
          <a:p>
            <a:pPr marL="171450" indent="-171450">
              <a:buFontTx/>
              <a:buChar char="-"/>
            </a:pPr>
            <a:endParaRPr lang="nl-BE" dirty="0"/>
          </a:p>
          <a:p>
            <a:r>
              <a:rPr lang="nl-BE" dirty="0"/>
              <a:t>Materiaal: </a:t>
            </a:r>
          </a:p>
          <a:p>
            <a:pPr marL="171450" lvl="0" indent="-171450">
              <a:buFontTx/>
              <a:buChar char="-"/>
            </a:pPr>
            <a:r>
              <a:rPr lang="nl-BE" dirty="0"/>
              <a:t>Evaluatieformuliering (b&amp;t print) </a:t>
            </a:r>
          </a:p>
          <a:p>
            <a:pPr marL="171450" lvl="0" indent="-171450">
              <a:buFontTx/>
              <a:buChar char="-"/>
            </a:pPr>
            <a:r>
              <a:rPr lang="nl-BE" dirty="0"/>
              <a:t>Certificering (b&amp;t print) </a:t>
            </a:r>
          </a:p>
          <a:p>
            <a:pPr marL="171450" lvl="0" indent="-171450">
              <a:buFontTx/>
              <a:buChar char="-"/>
            </a:pPr>
            <a:r>
              <a:rPr lang="nl-BE" dirty="0"/>
              <a:t>Werkboek Gespreide herhaling om eens te tonen</a:t>
            </a:r>
          </a:p>
          <a:p>
            <a:pPr marL="171450" lvl="0" indent="-171450">
              <a:buFontTx/>
              <a:buChar char="-"/>
            </a:pPr>
            <a:r>
              <a:rPr lang="nl-BE" dirty="0"/>
              <a:t>Mondmaskers? Ontsmetting? </a:t>
            </a:r>
          </a:p>
          <a:p>
            <a:pPr marL="628650" lvl="1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8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AANGEPAST, aangezien bij HRO de focus ligt op het actieplan invullen en maken…</a:t>
            </a:r>
          </a:p>
          <a:p>
            <a:endParaRPr lang="nl-BE" dirty="0"/>
          </a:p>
          <a:p>
            <a:r>
              <a:rPr lang="nl-BE" dirty="0"/>
              <a:t>Bij tips stond in een eerdere presentatie ‘geimplementeerde’ maar door deze coronaperiode en de vakantie zijn er</a:t>
            </a:r>
            <a:r>
              <a:rPr lang="nl-BE" baseline="0" dirty="0"/>
              <a:t> zeer waarschijnlijk geen technieken geïmplementeerd.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0366D-C637-4703-958B-226BE548485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89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Zie ook syllabus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Onderzoek</a:t>
            </a:r>
            <a:r>
              <a:rPr lang="nl-BE" baseline="0" dirty="0"/>
              <a:t> toont aan dat autonome motivatie meest positieve is </a:t>
            </a:r>
            <a:r>
              <a:rPr lang="nl-BE" baseline="0" dirty="0">
                <a:sym typeface="Wingdings" panose="05000000000000000000" pitchFamily="2" charset="2"/>
              </a:rPr>
              <a:t>wordt in verband gebracht met groter studiesucces: betere prestaties, meer zelfsturend leren, meer doorzetting, beter psychisch welbevinden,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F1DB-7398-4501-A6FB-888918900A8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7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Zie ook syllabus</a:t>
            </a:r>
          </a:p>
          <a:p>
            <a:endParaRPr lang="nl-BE" dirty="0"/>
          </a:p>
          <a:p>
            <a:r>
              <a:rPr lang="nl-BE" dirty="0"/>
              <a:t>Geintrojecteerd: </a:t>
            </a:r>
          </a:p>
          <a:p>
            <a:r>
              <a:rPr lang="nl-BE" b="1" dirty="0"/>
              <a:t>Transfer en persistentie: </a:t>
            </a:r>
          </a:p>
          <a:p>
            <a:r>
              <a:rPr lang="nl-BE" dirty="0"/>
              <a:t>Toenaderings- vermijdingsconflict , enkel initiële transfer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F1DB-7398-4501-A6FB-888918900A8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00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tips kan je toelichten aan de hand</a:t>
            </a:r>
            <a:r>
              <a:rPr lang="nl-BE" baseline="0" dirty="0"/>
              <a:t> van voorbeelden uit artikel van maarten </a:t>
            </a:r>
            <a:r>
              <a:rPr lang="nl-BE" baseline="0" dirty="0" err="1"/>
              <a:t>vansteenkiste</a:t>
            </a:r>
            <a:r>
              <a:rPr lang="nl-BE" baseline="0" dirty="0"/>
              <a:t>  (+ nog wat extra’s uit andere bronnen)  &gt; Blauw komt terug in volgende slides </a:t>
            </a:r>
          </a:p>
          <a:p>
            <a:endParaRPr lang="nl-BE" baseline="0" dirty="0"/>
          </a:p>
          <a:p>
            <a:r>
              <a:rPr lang="nl-NL" dirty="0"/>
              <a:t>Relevant</a:t>
            </a:r>
            <a:r>
              <a:rPr lang="nl-NL" baseline="0" dirty="0"/>
              <a:t> voor jullie klaspraktijk </a:t>
            </a:r>
            <a:r>
              <a:rPr lang="nl-NL" baseline="0" dirty="0">
                <a:sym typeface="Wingdings" panose="05000000000000000000" pitchFamily="2" charset="2"/>
              </a:rPr>
              <a:t> ZINVOLLE TIPS  cf. relevantie uitleggen = motiverend </a:t>
            </a:r>
          </a:p>
          <a:p>
            <a:endParaRPr lang="nl-NL" baseline="0" dirty="0">
              <a:sym typeface="Wingdings" panose="05000000000000000000" pitchFamily="2" charset="2"/>
            </a:endParaRPr>
          </a:p>
          <a:p>
            <a:r>
              <a:rPr lang="nl-NL" baseline="0" dirty="0">
                <a:sym typeface="Wingdings" panose="05000000000000000000" pitchFamily="2" charset="2"/>
              </a:rPr>
              <a:t>In de volgende sessies gaan we nog verder praktisch aan het werk gaan met deze tips &amp; hoe je autonomie-ondersteunend kan zijn als </a:t>
            </a:r>
            <a:r>
              <a:rPr lang="nl-NL" baseline="0" dirty="0" err="1">
                <a:sym typeface="Wingdings" panose="05000000000000000000" pitchFamily="2" charset="2"/>
              </a:rPr>
              <a:t>lkt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F1DB-7398-4501-A6FB-888918900A8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720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De tips kan je toelichten aan de hand</a:t>
            </a:r>
            <a:r>
              <a:rPr lang="nl-BE" baseline="0"/>
              <a:t> van voorbeelden uit artikel van maarten </a:t>
            </a:r>
            <a:r>
              <a:rPr lang="nl-BE" baseline="0" err="1"/>
              <a:t>vansteenkiste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F1DB-7398-4501-A6FB-888918900A8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954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68C59-1140-2441-BDB0-515321BA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7DBC95-7750-2C4F-B818-CB4CBB6F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1E46C-2AED-9A4D-9A72-12BC1253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F648-F7C9-124E-820A-EB398FA724CF}" type="datetimeFigureOut">
              <a:rPr lang="nl-BE" smtClean="0"/>
              <a:t>11/11/2022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B43F35-66DA-5640-B14F-5C4D05B7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165AF1-4753-AB44-81BF-3620F1DB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59B7-7ECA-2F42-BBF1-5E26409D92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03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6F3B2-3333-6C4D-A517-6CE69787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D49F6A-12DC-C74E-8808-87C12572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329371-846F-E848-A997-3898433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5DC3B2-516C-5E4F-A09A-3A281A71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DF51C9-4378-EE40-828A-8AF2513B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BCC69-71BA-4368-A8CB-CB923A3D90F3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641FB7-0A49-D349-9C62-AA7FA620C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C289A0-9945-8E46-8B1F-86A5E5728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07B0EB-E8A3-FA43-B6A3-9CE18A4D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72973-1832-9644-A679-027CA07C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8A39D-74BB-2B42-9CCF-D9A88802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6B1DE-F792-4BD2-99C7-895CF107585E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82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2770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AHS - PBAOSO - PRAKTIJK 3.1 - Lessen in orde - 2013-2014 - Piet BUYSE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4" name="Afbeelding 13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6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AHS - PBAOSO - PRAKTIJK 3.1 - Lessen in orde - 2013-2014 - Piet BUYSE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9" name="Afbeelding 8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6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102000"/>
            <a:ext cx="9144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AHS - PBAOSO - PRAKTIJK 3.1 - Lessen in orde - 2013-2014 - Piet BUYSE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 anchor="b" anchorCtr="0"/>
          <a:lstStyle>
            <a:lvl1pPr algn="l">
              <a:lnSpc>
                <a:spcPct val="90000"/>
              </a:lnSpc>
              <a:defRPr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10" name="Afbeelding 9" descr="ARTEV_lo_wit_PP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6309326"/>
            <a:ext cx="476250" cy="295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8BEF9-0823-3549-A5A0-BB3A1BA3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66AA2-8858-D649-B5BB-0AF3C9C4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FECFC-EDF5-084A-B502-D02F0A31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1E79C1-5660-544A-8751-13C59797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32B32-CA2E-A042-92F0-3CC8391F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27B02-0B55-448B-B8D9-2A846A3857C9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89AA2-02F8-B546-973C-5292B579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249AAE-9F35-E24D-BF36-9685B4E55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C8611F-6411-AE47-B22C-E43222ED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C58633-709B-BE4E-B912-93EE0DEF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BD7A9-376F-9C47-8C06-7CFE3F56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32BAF-A57F-4D4F-BD3D-1E5D3D94AA23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5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53927-0320-454B-832C-AC1C4F1C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19FD4-80C3-CE4A-B962-D66749F2F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482C13-6340-3246-8470-7D2D42376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1EF43E-C46A-CA47-8EC1-190A3895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027C6B-9079-C84B-9407-DC0FD612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560104-A125-734F-A6BA-1A6D646E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99927-E129-4E26-88E5-CBA35913BF16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F0BB8-673D-014A-B69A-619D8C1D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29F9F3-A548-704E-9712-67A7C0A44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F68E74-F504-C54A-9109-2317B3F1B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23EAEC-F895-424D-8D1D-B06378E61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69A1BF-3D7E-F448-AB81-9FECA4AD9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43E73F-5F52-6847-AA9C-A39557C2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52A878-AF11-E642-B498-63AFD60D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BD65A6-8275-A447-AB71-85BE6C3A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AF51B-D85C-4AE2-B782-4E08B0F91A49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0D79D-5FD0-D74A-AC6C-C0E9CCE0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7A2F5D-4DFA-5F43-AD7F-27BA409F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33CCE0-8BCA-084E-863D-CAD67BD4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71AA6F-6D08-2542-877E-48A9DDC2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8DBE-2398-4A4C-B8D8-75FD38EB392F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F7DB08E-4441-7043-9BCF-3B93C905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E70953-7617-594B-B5BA-43BE0D2A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836038-021C-C043-9139-BFDFA986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FA6B8-E04D-4F1E-B4C5-88E3EAF00809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0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61506-BE06-C846-A05A-BE975359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DA4FC5-1E04-EA4C-8E9D-10604053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F11E3C-C7CD-DD49-806A-E712F237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044188-E426-394B-A98C-82F9FDA6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0D8139-E50A-2840-8E77-53978413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5E1136-9BE5-3D49-A5F5-0F500FF7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0BF49-9C93-4C02-AD22-01A3FB869C62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5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86B0C-9E4F-1F48-9DFC-7F09FFC9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21275F-6191-674F-A884-477EE230E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B1BB5E-9D5F-FA49-9285-776D611C2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569AE4-EC1B-8E42-A065-DFC8B1E5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C96816-3ACE-B345-8232-D13E193A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AB61E3-F177-224F-BACB-820D40A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B868-79CE-4A72-B62C-152146218B1B}" type="slidenum">
              <a:rPr lang="en-US" altLang="nl-BE" smtClean="0">
                <a:solidFill>
                  <a:srgbClr val="EE9900"/>
                </a:solidFill>
              </a:rPr>
              <a:pPr>
                <a:defRPr/>
              </a:pPr>
              <a:t>‹nr.›</a:t>
            </a:fld>
            <a:endParaRPr lang="en-US" altLang="nl-BE">
              <a:solidFill>
                <a:srgbClr val="EE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BA3419-2FAE-F344-B8EF-658BA96F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1C26C-7E71-2244-888A-32775923A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A08E7-E03C-F14C-A20E-58901896D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1F9C67-8C65-F849-BEE7-003D7A23C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AHS - PBAOSO - PRAKTIJK 3.1 - Lessen in orde - 2013-2014 - Piet BUYSE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B21B1-ACEB-2D42-89D7-CF09CEBC6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F08B-08AE-4581-A5CB-D6D9DA0972F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50" r:id="rId12"/>
    <p:sldLayoutId id="2147483654" r:id="rId13"/>
    <p:sldLayoutId id="2147483658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2">
              <a:lumMod val="75000"/>
            </a:schemeClr>
          </a:solidFill>
          <a:latin typeface="Avenir Next Medium" panose="020B05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ctiefonline.nl/blog/blonz/got-my-mindset-on-you" TargetMode="External"/><Relationship Id="rId2" Type="http://schemas.openxmlformats.org/officeDocument/2006/relationships/hyperlink" Target="https://www.youtube.com/watch?v=n9eA4yrfMps&amp;feature=emb_title&amp;ab_channel=BlueandBrok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ocialeeconomie.be/sites/default/files/5_Quicksheet_motiverend_onderwij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LSecVEMA-g&amp;t=360s&amp;ab_channel=Zondagszang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4F3D6F-527C-C142-9B34-3A74708B0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87" y="-189783"/>
            <a:ext cx="3561425" cy="3626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C0C73-7A35-164C-AEA4-8AB12E75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47167"/>
            <a:ext cx="7543800" cy="2387600"/>
          </a:xfrm>
        </p:spPr>
        <p:txBody>
          <a:bodyPr>
            <a:normAutofit/>
          </a:bodyPr>
          <a:lstStyle/>
          <a:p>
            <a:br>
              <a:rPr lang="nl-NL" altLang="nl-B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BE" sz="4400" b="1" dirty="0">
                <a:latin typeface="Calibri" panose="020F0502020204030204" pitchFamily="34" charset="0"/>
                <a:cs typeface="Calibri" panose="020F0502020204030204" pitchFamily="34" charset="0"/>
              </a:rPr>
              <a:t>TTT coaching</a:t>
            </a:r>
            <a:r>
              <a:rPr lang="nl-NL" altLang="nl-BE" sz="4400" b="1" dirty="0">
                <a:latin typeface="Avenir Book" panose="02000503020000020003" pitchFamily="2" charset="0"/>
                <a:cs typeface="Calibri" panose="020F0502020204030204" pitchFamily="34" charset="0"/>
              </a:rPr>
              <a:t>: terug- en vooruitblik</a:t>
            </a:r>
            <a:br>
              <a:rPr lang="nl-NL" altLang="nl-BE" sz="4800" dirty="0">
                <a:latin typeface="Avenir Next Condensed" panose="020B0506020202020204" pitchFamily="34" charset="0"/>
                <a:cs typeface="Calibri" panose="020F0502020204030204" pitchFamily="34" charset="0"/>
              </a:rPr>
            </a:br>
            <a:endParaRPr lang="en-US" sz="3600" dirty="0">
              <a:latin typeface="Avenir Next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CC327-FC56-394C-92EC-0B01C3D1E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677680"/>
            <a:ext cx="6858000" cy="1655762"/>
          </a:xfrm>
        </p:spPr>
        <p:txBody>
          <a:bodyPr/>
          <a:lstStyle/>
          <a:p>
            <a:r>
              <a:rPr lang="nl-NL" b="1" dirty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rPr>
              <a:t>Liese </a:t>
            </a:r>
            <a:r>
              <a:rPr lang="nl-NL" b="1" dirty="0" err="1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rPr>
              <a:t>Missinne</a:t>
            </a:r>
            <a:r>
              <a:rPr lang="nl-NL" b="1" dirty="0">
                <a:solidFill>
                  <a:schemeClr val="tx2">
                    <a:lumMod val="75000"/>
                  </a:schemeClr>
                </a:solidFill>
                <a:latin typeface="Avenir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17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654" y="1490292"/>
            <a:ext cx="8599499" cy="4357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9162"/>
            <a:ext cx="8208912" cy="691586"/>
          </a:xfrm>
        </p:spPr>
        <p:txBody>
          <a:bodyPr>
            <a:normAutofit fontScale="90000"/>
          </a:bodyPr>
          <a:lstStyle/>
          <a:p>
            <a:r>
              <a:rPr lang="nl-NL" sz="3300" dirty="0"/>
              <a:t>Positieve effecten van </a:t>
            </a:r>
            <a:r>
              <a:rPr lang="nl-NL" sz="3300" dirty="0">
                <a:solidFill>
                  <a:srgbClr val="92D050"/>
                </a:solidFill>
              </a:rPr>
              <a:t>autonome</a:t>
            </a:r>
            <a:r>
              <a:rPr lang="nl-NL" sz="3300" dirty="0"/>
              <a:t> motivatie </a:t>
            </a:r>
            <a:endParaRPr lang="en-US" sz="3300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CD64109-BE44-3B4C-888E-749A0E0893C7}"/>
              </a:ext>
            </a:extLst>
          </p:cNvPr>
          <p:cNvSpPr/>
          <p:nvPr/>
        </p:nvSpPr>
        <p:spPr>
          <a:xfrm>
            <a:off x="3465328" y="3296356"/>
            <a:ext cx="1772715" cy="10724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500" dirty="0"/>
              <a:t>autonome motivatie</a:t>
            </a:r>
          </a:p>
        </p:txBody>
      </p:sp>
    </p:spTree>
    <p:extLst>
      <p:ext uri="{BB962C8B-B14F-4D97-AF65-F5344CB8AC3E}">
        <p14:creationId xmlns:p14="http://schemas.microsoft.com/office/powerpoint/2010/main" val="354300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63228"/>
            <a:ext cx="8208912" cy="691586"/>
          </a:xfrm>
        </p:spPr>
        <p:txBody>
          <a:bodyPr>
            <a:normAutofit fontScale="90000"/>
          </a:bodyPr>
          <a:lstStyle/>
          <a:p>
            <a:r>
              <a:rPr lang="nl-NL" sz="3300" dirty="0"/>
              <a:t>Negatieve effecten van </a:t>
            </a:r>
            <a:r>
              <a:rPr lang="nl-NL" sz="3300" dirty="0">
                <a:solidFill>
                  <a:srgbClr val="FF0000"/>
                </a:solidFill>
              </a:rPr>
              <a:t>gecontroleerde</a:t>
            </a:r>
            <a:r>
              <a:rPr lang="nl-NL" sz="3300" dirty="0"/>
              <a:t> motivatie </a:t>
            </a:r>
            <a:endParaRPr lang="en-US" sz="33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2D865FA-5F43-6642-9C18-8B5C279E5A9A}"/>
              </a:ext>
            </a:extLst>
          </p:cNvPr>
          <p:cNvSpPr/>
          <p:nvPr/>
        </p:nvSpPr>
        <p:spPr>
          <a:xfrm>
            <a:off x="192301" y="2861937"/>
            <a:ext cx="2268252" cy="1134126"/>
          </a:xfrm>
          <a:prstGeom prst="ellipse">
            <a:avLst/>
          </a:prstGeom>
          <a:solidFill>
            <a:srgbClr val="FFD6E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Gecontroleerde motivatie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0AB0C2D-D998-1A46-99FF-026C284DFFEE}"/>
              </a:ext>
            </a:extLst>
          </p:cNvPr>
          <p:cNvSpPr/>
          <p:nvPr/>
        </p:nvSpPr>
        <p:spPr>
          <a:xfrm>
            <a:off x="3347066" y="1838050"/>
            <a:ext cx="2214246" cy="11341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dirty="0"/>
              <a:t>Transfer en volhouden van studiegedrag 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3C6D34F-7120-0042-9DE6-0A09CFD91CD9}"/>
              </a:ext>
            </a:extLst>
          </p:cNvPr>
          <p:cNvSpPr/>
          <p:nvPr/>
        </p:nvSpPr>
        <p:spPr>
          <a:xfrm>
            <a:off x="3464877" y="3074147"/>
            <a:ext cx="2214246" cy="11341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dirty="0"/>
              <a:t>Oppervlakkig leren 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41D0BB6B-BE0F-EF4F-9C88-AE3A80BFBC2C}"/>
              </a:ext>
            </a:extLst>
          </p:cNvPr>
          <p:cNvSpPr/>
          <p:nvPr/>
        </p:nvSpPr>
        <p:spPr>
          <a:xfrm>
            <a:off x="3296678" y="4319935"/>
            <a:ext cx="2214246" cy="11341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dirty="0"/>
              <a:t>Negatief effect op psychologisch welzijn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2F7FF0B-4733-CB49-8433-9A2C4E5B1863}"/>
              </a:ext>
            </a:extLst>
          </p:cNvPr>
          <p:cNvCxnSpPr>
            <a:cxnSpLocks/>
            <a:stCxn id="8" idx="7"/>
            <a:endCxn id="9" idx="2"/>
          </p:cNvCxnSpPr>
          <p:nvPr/>
        </p:nvCxnSpPr>
        <p:spPr>
          <a:xfrm flipV="1">
            <a:off x="2128375" y="2405113"/>
            <a:ext cx="1218691" cy="622913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9CF35C8-9682-1946-99D1-FE606EC64A89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2460553" y="3429000"/>
            <a:ext cx="1004324" cy="21221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2805D3A-7E9B-F248-81A3-C168E38FCB02}"/>
              </a:ext>
            </a:extLst>
          </p:cNvPr>
          <p:cNvCxnSpPr>
            <a:cxnSpLocks/>
            <a:stCxn id="8" idx="4"/>
            <a:endCxn id="11" idx="2"/>
          </p:cNvCxnSpPr>
          <p:nvPr/>
        </p:nvCxnSpPr>
        <p:spPr>
          <a:xfrm>
            <a:off x="1326427" y="3996063"/>
            <a:ext cx="1970252" cy="890935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1" name="Afgeronde rechthoek 20">
            <a:extLst>
              <a:ext uri="{FF2B5EF4-FFF2-40B4-BE49-F238E27FC236}">
                <a16:creationId xmlns:a16="http://schemas.microsoft.com/office/drawing/2014/main" id="{60C984C0-C03A-3144-B814-9B4925C3893D}"/>
              </a:ext>
            </a:extLst>
          </p:cNvPr>
          <p:cNvSpPr/>
          <p:nvPr/>
        </p:nvSpPr>
        <p:spPr>
          <a:xfrm>
            <a:off x="6226587" y="1810645"/>
            <a:ext cx="2700300" cy="12076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b="1" dirty="0"/>
              <a:t>Externe druk: </a:t>
            </a:r>
            <a:br>
              <a:rPr lang="nl-BE" sz="1350" dirty="0"/>
            </a:br>
            <a:r>
              <a:rPr lang="nl-BE" sz="1350" dirty="0"/>
              <a:t>Volhouden gedrag ZOLANG beloning/straf aanwezig</a:t>
            </a:r>
          </a:p>
          <a:p>
            <a:pPr algn="ctr"/>
            <a:r>
              <a:rPr lang="nl-BE" sz="1350" b="1" dirty="0"/>
              <a:t>Interne druk: </a:t>
            </a:r>
          </a:p>
          <a:p>
            <a:pPr algn="ctr"/>
            <a:r>
              <a:rPr lang="nl-BE" sz="1350" dirty="0"/>
              <a:t>Vergt veel mentale energie en wilskracht (interne kritische stem)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0AFE82C-9D49-B847-A0C1-BEBBB69DE2C1}"/>
              </a:ext>
            </a:extLst>
          </p:cNvPr>
          <p:cNvCxnSpPr>
            <a:stCxn id="9" idx="6"/>
            <a:endCxn id="21" idx="1"/>
          </p:cNvCxnSpPr>
          <p:nvPr/>
        </p:nvCxnSpPr>
        <p:spPr>
          <a:xfrm>
            <a:off x="5561311" y="2405113"/>
            <a:ext cx="665276" cy="9368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A3F6C12A-414C-124F-B686-8721FA84AECD}"/>
              </a:ext>
            </a:extLst>
          </p:cNvPr>
          <p:cNvSpPr/>
          <p:nvPr/>
        </p:nvSpPr>
        <p:spPr>
          <a:xfrm>
            <a:off x="6219531" y="3226714"/>
            <a:ext cx="2700300" cy="8837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b="1" dirty="0"/>
              <a:t>Externe en interne druk: </a:t>
            </a:r>
          </a:p>
          <a:p>
            <a:pPr algn="ctr"/>
            <a:r>
              <a:rPr lang="nl-BE" sz="1350" dirty="0"/>
              <a:t>Aandacht snel afgeleid</a:t>
            </a:r>
            <a:br>
              <a:rPr lang="nl-BE" sz="1350" dirty="0"/>
            </a:br>
            <a:r>
              <a:rPr lang="nl-BE" sz="1350" dirty="0"/>
              <a:t>minder grondig leren</a:t>
            </a:r>
            <a:br>
              <a:rPr lang="nl-BE" sz="1350" dirty="0"/>
            </a:br>
            <a:r>
              <a:rPr lang="nl-BE" sz="1350" dirty="0"/>
              <a:t>enkel wat MOET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D0FADF6-08EC-0244-8B5D-267EBC151FD1}"/>
              </a:ext>
            </a:extLst>
          </p:cNvPr>
          <p:cNvCxnSpPr>
            <a:cxnSpLocks/>
            <a:stCxn id="10" idx="6"/>
            <a:endCxn id="24" idx="1"/>
          </p:cNvCxnSpPr>
          <p:nvPr/>
        </p:nvCxnSpPr>
        <p:spPr>
          <a:xfrm>
            <a:off x="5679123" y="3641210"/>
            <a:ext cx="540408" cy="27404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29" name="Afgeronde rechthoek 28">
            <a:extLst>
              <a:ext uri="{FF2B5EF4-FFF2-40B4-BE49-F238E27FC236}">
                <a16:creationId xmlns:a16="http://schemas.microsoft.com/office/drawing/2014/main" id="{9F483E4B-C84F-064A-9B4E-FCEC900EDB2E}"/>
              </a:ext>
            </a:extLst>
          </p:cNvPr>
          <p:cNvSpPr/>
          <p:nvPr/>
        </p:nvSpPr>
        <p:spPr>
          <a:xfrm>
            <a:off x="6131026" y="4441530"/>
            <a:ext cx="2700300" cy="8837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350" b="1" dirty="0"/>
              <a:t>Externe en interne druk: </a:t>
            </a:r>
            <a:br>
              <a:rPr lang="nl-BE" sz="1350" b="1" dirty="0"/>
            </a:br>
            <a:r>
              <a:rPr lang="nl-BE" sz="1350" dirty="0"/>
              <a:t>(1) interesses niet onplooien</a:t>
            </a:r>
            <a:br>
              <a:rPr lang="nl-BE" sz="1350" dirty="0"/>
            </a:br>
            <a:r>
              <a:rPr lang="nl-BE" sz="1350" dirty="0"/>
              <a:t>(2) stress</a:t>
            </a:r>
            <a:br>
              <a:rPr lang="nl-BE" sz="1350" dirty="0"/>
            </a:br>
            <a:r>
              <a:rPr lang="nl-BE" sz="1350" dirty="0"/>
              <a:t>(3) zelfwaardegevoel fragiel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E19D5811-8ABD-9642-870A-C3DF98101134}"/>
              </a:ext>
            </a:extLst>
          </p:cNvPr>
          <p:cNvCxnSpPr>
            <a:cxnSpLocks/>
            <a:stCxn id="11" idx="6"/>
            <a:endCxn id="29" idx="1"/>
          </p:cNvCxnSpPr>
          <p:nvPr/>
        </p:nvCxnSpPr>
        <p:spPr>
          <a:xfrm flipV="1">
            <a:off x="5510924" y="4883429"/>
            <a:ext cx="620102" cy="3569"/>
          </a:xfrm>
          <a:prstGeom prst="lin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603954F2-3A30-6841-A4B1-D2547FD23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80" y="4163089"/>
            <a:ext cx="313691" cy="313691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17B97CC-844C-C547-B6CA-FC81D32D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51" y="3128851"/>
            <a:ext cx="313691" cy="31369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DCFAF36D-17BA-5742-BD6D-90FE74E4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06" y="2266555"/>
            <a:ext cx="313691" cy="3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2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C69D7A73-43F4-534C-922F-B0E6B484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682"/>
          </a:xfrm>
        </p:spPr>
        <p:txBody>
          <a:bodyPr/>
          <a:lstStyle/>
          <a:p>
            <a:r>
              <a:rPr lang="nl-NL" dirty="0"/>
              <a:t>ABC-vitamines van motivatie </a:t>
            </a:r>
          </a:p>
        </p:txBody>
      </p:sp>
      <p:graphicFrame>
        <p:nvGraphicFramePr>
          <p:cNvPr id="35" name="Tijdelijke aanduiding voor inhoud 34">
            <a:extLst>
              <a:ext uri="{FF2B5EF4-FFF2-40B4-BE49-F238E27FC236}">
                <a16:creationId xmlns:a16="http://schemas.microsoft.com/office/drawing/2014/main" id="{C9CDD18F-57FD-1A41-B548-D3132C589E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3837311"/>
          <a:ext cx="7659510" cy="94948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52606">
                  <a:extLst>
                    <a:ext uri="{9D8B030D-6E8A-4147-A177-3AD203B41FA5}">
                      <a16:colId xmlns:a16="http://schemas.microsoft.com/office/drawing/2014/main" val="1240315161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1409745412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4089817132"/>
                    </a:ext>
                  </a:extLst>
                </a:gridCol>
              </a:tblGrid>
              <a:tr h="316494"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Hoe bevorderen als leerkracht?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91220"/>
                  </a:ext>
                </a:extLst>
              </a:tr>
              <a:tr h="632987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Autonomieondersteunende leerkrachtstijl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Betrokkenheid, warme en veilige leeromgeving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Structurerende leerkrachtgedragingen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974115"/>
                  </a:ext>
                </a:extLst>
              </a:tr>
            </a:tbl>
          </a:graphicData>
        </a:graphic>
      </p:graphicFrame>
      <p:graphicFrame>
        <p:nvGraphicFramePr>
          <p:cNvPr id="37" name="Tabel 36">
            <a:extLst>
              <a:ext uri="{FF2B5EF4-FFF2-40B4-BE49-F238E27FC236}">
                <a16:creationId xmlns:a16="http://schemas.microsoft.com/office/drawing/2014/main" id="{40B6C73A-B16E-1146-8218-EF5757B3A636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084162"/>
          <a:ext cx="7659510" cy="214446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52606">
                  <a:extLst>
                    <a:ext uri="{9D8B030D-6E8A-4147-A177-3AD203B41FA5}">
                      <a16:colId xmlns:a16="http://schemas.microsoft.com/office/drawing/2014/main" val="12519267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637288370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3779396619"/>
                    </a:ext>
                  </a:extLst>
                </a:gridCol>
              </a:tblGrid>
              <a:tr h="340227"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effectLst/>
                        </a:rPr>
                        <a:t>A</a:t>
                      </a:r>
                      <a:endParaRPr lang="nl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effectLst/>
                        </a:rPr>
                        <a:t>B</a:t>
                      </a:r>
                      <a:endParaRPr lang="nl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effectLst/>
                        </a:rPr>
                        <a:t>C </a:t>
                      </a:r>
                      <a:endParaRPr lang="nl-B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868249"/>
                  </a:ext>
                </a:extLst>
              </a:tr>
              <a:tr h="257748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Autonomie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verBondenheid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Competentie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139241"/>
                  </a:ext>
                </a:extLst>
              </a:tr>
              <a:tr h="1030990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Keuzevrijheid ervaren</a:t>
                      </a:r>
                    </a:p>
                    <a:p>
                      <a:pPr algn="ctr"/>
                      <a:r>
                        <a:rPr lang="nl-BE" sz="1600" b="0" dirty="0">
                          <a:effectLst/>
                        </a:rPr>
                        <a:t>Zelf aan de basis liggen van gedrag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Gevoel van verbondenheid met medeleerlingen en leerkracht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Zich bekwaam voelen</a:t>
                      </a:r>
                    </a:p>
                    <a:p>
                      <a:pPr algn="ctr"/>
                      <a:r>
                        <a:rPr lang="nl-BE" sz="1600" dirty="0">
                          <a:effectLst/>
                        </a:rPr>
                        <a:t>Iets succesvol kunnen uitvoeren</a:t>
                      </a:r>
                    </a:p>
                    <a:p>
                      <a:pPr algn="ctr"/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357634"/>
                  </a:ext>
                </a:extLst>
              </a:tr>
              <a:tr h="515495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JEZELF MOGEN ZIJN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GOEDE, HECHTE RELATIES HEBBEN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BETER WORDEN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447492"/>
                  </a:ext>
                </a:extLst>
              </a:tr>
            </a:tbl>
          </a:graphicData>
        </a:graphic>
      </p:graphicFrame>
      <p:graphicFrame>
        <p:nvGraphicFramePr>
          <p:cNvPr id="38" name="Tabel 37">
            <a:extLst>
              <a:ext uri="{FF2B5EF4-FFF2-40B4-BE49-F238E27FC236}">
                <a16:creationId xmlns:a16="http://schemas.microsoft.com/office/drawing/2014/main" id="{7D377B82-B277-2345-AA30-B023D0974245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5395481"/>
          <a:ext cx="7659510" cy="94948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52606">
                  <a:extLst>
                    <a:ext uri="{9D8B030D-6E8A-4147-A177-3AD203B41FA5}">
                      <a16:colId xmlns:a16="http://schemas.microsoft.com/office/drawing/2014/main" val="242811646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4120702613"/>
                    </a:ext>
                  </a:extLst>
                </a:gridCol>
                <a:gridCol w="2553452">
                  <a:extLst>
                    <a:ext uri="{9D8B030D-6E8A-4147-A177-3AD203B41FA5}">
                      <a16:colId xmlns:a16="http://schemas.microsoft.com/office/drawing/2014/main" val="610004638"/>
                    </a:ext>
                  </a:extLst>
                </a:gridCol>
              </a:tblGrid>
              <a:tr h="316493">
                <a:tc gridSpan="3"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Hoe ondermijnen als leerkracht?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829"/>
                  </a:ext>
                </a:extLst>
              </a:tr>
              <a:tr h="632988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Controlerende</a:t>
                      </a:r>
                      <a:br>
                        <a:rPr lang="nl-BE" sz="1600" b="0" dirty="0">
                          <a:effectLst/>
                        </a:rPr>
                      </a:br>
                      <a:r>
                        <a:rPr lang="nl-BE" sz="1600" b="0" dirty="0">
                          <a:effectLst/>
                        </a:rPr>
                        <a:t> leerkrachtstijl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Kille </a:t>
                      </a:r>
                      <a:br>
                        <a:rPr lang="nl-BE" sz="1600" dirty="0">
                          <a:effectLst/>
                        </a:rPr>
                      </a:br>
                      <a:r>
                        <a:rPr lang="nl-BE" sz="1600" dirty="0">
                          <a:effectLst/>
                        </a:rPr>
                        <a:t>leeromgeving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Chaotische leerkrachtgedragingen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245315"/>
                  </a:ext>
                </a:extLst>
              </a:tr>
            </a:tbl>
          </a:graphicData>
        </a:graphic>
      </p:graphicFrame>
      <p:sp>
        <p:nvSpPr>
          <p:cNvPr id="40" name="Pijl omhoog en omlaag 39">
            <a:extLst>
              <a:ext uri="{FF2B5EF4-FFF2-40B4-BE49-F238E27FC236}">
                <a16:creationId xmlns:a16="http://schemas.microsoft.com/office/drawing/2014/main" id="{D1A2A3EF-F220-A547-A65C-3E3422883421}"/>
              </a:ext>
            </a:extLst>
          </p:cNvPr>
          <p:cNvSpPr/>
          <p:nvPr/>
        </p:nvSpPr>
        <p:spPr>
          <a:xfrm>
            <a:off x="1706739" y="4860170"/>
            <a:ext cx="349956" cy="4619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jl omhoog en omlaag 43">
            <a:extLst>
              <a:ext uri="{FF2B5EF4-FFF2-40B4-BE49-F238E27FC236}">
                <a16:creationId xmlns:a16="http://schemas.microsoft.com/office/drawing/2014/main" id="{8CA75AA5-59D1-9940-AD3D-8DDE9A083043}"/>
              </a:ext>
            </a:extLst>
          </p:cNvPr>
          <p:cNvSpPr/>
          <p:nvPr/>
        </p:nvSpPr>
        <p:spPr>
          <a:xfrm>
            <a:off x="4283427" y="4859741"/>
            <a:ext cx="349956" cy="4619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Pijl omhoog en omlaag 44">
            <a:extLst>
              <a:ext uri="{FF2B5EF4-FFF2-40B4-BE49-F238E27FC236}">
                <a16:creationId xmlns:a16="http://schemas.microsoft.com/office/drawing/2014/main" id="{BB26144C-E14F-DC4C-BACD-30C5C0906922}"/>
              </a:ext>
            </a:extLst>
          </p:cNvPr>
          <p:cNvSpPr/>
          <p:nvPr/>
        </p:nvSpPr>
        <p:spPr>
          <a:xfrm>
            <a:off x="6910917" y="4859740"/>
            <a:ext cx="349956" cy="4619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Pijl omlaag 45">
            <a:extLst>
              <a:ext uri="{FF2B5EF4-FFF2-40B4-BE49-F238E27FC236}">
                <a16:creationId xmlns:a16="http://schemas.microsoft.com/office/drawing/2014/main" id="{3FCCBEC4-4B92-104A-9E13-ED6783CA1580}"/>
              </a:ext>
            </a:extLst>
          </p:cNvPr>
          <p:cNvSpPr/>
          <p:nvPr/>
        </p:nvSpPr>
        <p:spPr>
          <a:xfrm>
            <a:off x="1706739" y="3330222"/>
            <a:ext cx="349956" cy="39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Pijl omlaag 46">
            <a:extLst>
              <a:ext uri="{FF2B5EF4-FFF2-40B4-BE49-F238E27FC236}">
                <a16:creationId xmlns:a16="http://schemas.microsoft.com/office/drawing/2014/main" id="{B872B653-BCCC-8046-8A0E-84AE63A0E382}"/>
              </a:ext>
            </a:extLst>
          </p:cNvPr>
          <p:cNvSpPr/>
          <p:nvPr/>
        </p:nvSpPr>
        <p:spPr>
          <a:xfrm>
            <a:off x="4328583" y="3340600"/>
            <a:ext cx="349956" cy="39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 omlaag 47">
            <a:extLst>
              <a:ext uri="{FF2B5EF4-FFF2-40B4-BE49-F238E27FC236}">
                <a16:creationId xmlns:a16="http://schemas.microsoft.com/office/drawing/2014/main" id="{D3DF2C50-9408-9A42-8706-4CC8AFF309A1}"/>
              </a:ext>
            </a:extLst>
          </p:cNvPr>
          <p:cNvSpPr/>
          <p:nvPr/>
        </p:nvSpPr>
        <p:spPr>
          <a:xfrm>
            <a:off x="6910917" y="3334525"/>
            <a:ext cx="349956" cy="3951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86535" y="1002665"/>
          <a:ext cx="8370930" cy="5631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AUTONOMIE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RELATIONELE VERBONDENHEID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COMPETENTIE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nl-BE" sz="1600" b="1" dirty="0"/>
                        <a:t>1. Speel</a:t>
                      </a:r>
                      <a:r>
                        <a:rPr lang="nl-BE" sz="1600" b="1" baseline="0" dirty="0"/>
                        <a:t> in op interesses van leerlingen:</a:t>
                      </a:r>
                    </a:p>
                    <a:p>
                      <a:r>
                        <a:rPr lang="nl-BE" sz="1600" baseline="0" dirty="0"/>
                        <a:t>- Uitdagend</a:t>
                      </a:r>
                    </a:p>
                    <a:p>
                      <a:r>
                        <a:rPr lang="nl-BE" sz="1600" baseline="0" dirty="0"/>
                        <a:t>- Voldoende afwisseling</a:t>
                      </a:r>
                    </a:p>
                    <a:p>
                      <a:r>
                        <a:rPr lang="nl-BE" sz="1600" baseline="0" dirty="0"/>
                        <a:t>- Differentieer op vlak van voorkennis</a:t>
                      </a:r>
                    </a:p>
                    <a:p>
                      <a:r>
                        <a:rPr lang="nl-BE" sz="1600" baseline="0" dirty="0"/>
                        <a:t>- Leerstof betekenisvol maken</a:t>
                      </a:r>
                    </a:p>
                    <a:p>
                      <a:r>
                        <a:rPr lang="nl-BE" sz="1600" baseline="0" dirty="0"/>
                        <a:t>- Hou rekening met leefwereld</a:t>
                      </a:r>
                    </a:p>
                    <a:p>
                      <a:endParaRPr lang="nl-B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3</a:t>
                      </a:r>
                      <a:r>
                        <a:rPr lang="nl-BE" sz="1600" dirty="0"/>
                        <a:t>. </a:t>
                      </a:r>
                      <a:r>
                        <a:rPr lang="nl-BE" sz="1600" b="1" dirty="0"/>
                        <a:t>Onderhoud</a:t>
                      </a:r>
                      <a:r>
                        <a:rPr lang="nl-BE" sz="1600" b="1" baseline="0" dirty="0"/>
                        <a:t> een positieve relatie:</a:t>
                      </a:r>
                    </a:p>
                    <a:p>
                      <a:r>
                        <a:rPr lang="nl-BE" sz="1600" baseline="0" dirty="0"/>
                        <a:t>- Fysieke nabijheid</a:t>
                      </a:r>
                    </a:p>
                    <a:p>
                      <a:r>
                        <a:rPr lang="nl-BE" sz="1600" baseline="0" dirty="0"/>
                        <a:t>- Betrek leerlingen</a:t>
                      </a:r>
                    </a:p>
                    <a:p>
                      <a:r>
                        <a:rPr lang="nl-BE" sz="1600" baseline="0" dirty="0"/>
                        <a:t>- Ken je leerlingen en spreek hen persoonlijk aan</a:t>
                      </a:r>
                    </a:p>
                    <a:p>
                      <a:r>
                        <a:rPr lang="nl-BE" sz="1600" baseline="0" dirty="0"/>
                        <a:t>- Geloof in je leerlingen</a:t>
                      </a:r>
                    </a:p>
                    <a:p>
                      <a:endParaRPr lang="nl-B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5. Voorzie</a:t>
                      </a:r>
                      <a:r>
                        <a:rPr lang="nl-BE" sz="1600" b="1" baseline="0" dirty="0"/>
                        <a:t> leerlingen tijdig van informatieve en constructieve feedback</a:t>
                      </a:r>
                      <a:r>
                        <a:rPr lang="nl-BE" sz="1600" baseline="0" dirty="0"/>
                        <a:t>. </a:t>
                      </a:r>
                    </a:p>
                    <a:p>
                      <a:r>
                        <a:rPr lang="nl-BE" sz="1600" baseline="0" dirty="0"/>
                        <a:t>Schenk daarbij aandacht aan leerproces.</a:t>
                      </a:r>
                      <a:endParaRPr lang="nl-B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/>
                        <a:t>2. Bied keuzes</a:t>
                      </a:r>
                      <a:r>
                        <a:rPr lang="nl-BE" sz="1600" b="1" baseline="0"/>
                        <a:t> aan en stimuleer zelfstandigheid</a:t>
                      </a:r>
                      <a:endParaRPr lang="nl-BE" sz="1600" b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- Geef tijd om </a:t>
                      </a:r>
                      <a:r>
                        <a:rPr lang="nl-NL" sz="1600" b="1"/>
                        <a:t>zelfstandig</a:t>
                      </a:r>
                      <a:r>
                        <a:rPr lang="nl-NL" sz="1600"/>
                        <a:t> te werken aan opdrachten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- Bied keuzethema’s aan, keuze-opdrachten, … cf. differentiatie !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/>
                        <a:t>- Geef </a:t>
                      </a:r>
                      <a:r>
                        <a:rPr lang="nl-NL" sz="1600" b="1"/>
                        <a:t>verantwoordelijkheid</a:t>
                      </a:r>
                      <a:r>
                        <a:rPr lang="nl-NL" sz="1600"/>
                        <a:t> aan de leerlingen</a:t>
                      </a:r>
                    </a:p>
                    <a:p>
                      <a:endParaRPr lang="nl-BE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4. Creëer een veilig &amp; positief leerklimaat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b="0" dirty="0"/>
                        <a:t>Geen stresserend competitieklimaat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b="0" dirty="0"/>
                        <a:t>Fouten maken mag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b="0" dirty="0"/>
                        <a:t>Kennismaking is geen overbodige luxe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b="0" dirty="0"/>
                        <a:t>Laat leerlingen samenwerken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 sz="1600" b="0" dirty="0"/>
                        <a:t>respecteer leerlingen hun mening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tx1"/>
                          </a:solidFill>
                        </a:rPr>
                        <a:t>6. Voorzie voldoende structuur:</a:t>
                      </a:r>
                    </a:p>
                    <a:p>
                      <a:r>
                        <a:rPr lang="nl-BE" sz="1600" dirty="0"/>
                        <a:t>- Rituelen</a:t>
                      </a:r>
                      <a:r>
                        <a:rPr lang="nl-BE" sz="1600" baseline="0" dirty="0"/>
                        <a:t> en gewoontes inbouwen</a:t>
                      </a:r>
                    </a:p>
                    <a:p>
                      <a:r>
                        <a:rPr lang="nl-BE" sz="1600" baseline="0" dirty="0"/>
                        <a:t>- Duidelijk lesverloop</a:t>
                      </a:r>
                    </a:p>
                    <a:p>
                      <a:r>
                        <a:rPr lang="nl-BE" sz="1600" baseline="0" dirty="0"/>
                        <a:t>- Leerdoelen duiden (duidelijke verwachtingen!) </a:t>
                      </a:r>
                    </a:p>
                    <a:p>
                      <a:r>
                        <a:rPr lang="nl-BE" sz="1600" baseline="0" dirty="0"/>
                        <a:t>- Studietips</a:t>
                      </a:r>
                    </a:p>
                    <a:p>
                      <a:r>
                        <a:rPr lang="nl-BE" sz="1600" baseline="0" dirty="0"/>
                        <a:t>- Stappenplan aanbieden</a:t>
                      </a:r>
                    </a:p>
                    <a:p>
                      <a:r>
                        <a:rPr lang="nl-BE" sz="1600" baseline="0" dirty="0"/>
                        <a:t>- Duidelijkheid over regels en afspraken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433941"/>
            <a:ext cx="8208912" cy="489701"/>
          </a:xfrm>
        </p:spPr>
        <p:txBody>
          <a:bodyPr/>
          <a:lstStyle/>
          <a:p>
            <a:r>
              <a:rPr lang="nl-BE" sz="2700" dirty="0"/>
              <a:t>Tips bij motiverend leerklimaat</a:t>
            </a:r>
          </a:p>
        </p:txBody>
      </p:sp>
    </p:spTree>
    <p:extLst>
      <p:ext uri="{BB962C8B-B14F-4D97-AF65-F5344CB8AC3E}">
        <p14:creationId xmlns:p14="http://schemas.microsoft.com/office/powerpoint/2010/main" val="15008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70779" y="1187336"/>
          <a:ext cx="8400688" cy="4957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AUTONOMIE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RELATIONELE VERBONDENHEID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COMPETENTIE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460"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tx1"/>
                          </a:solidFill>
                        </a:rPr>
                        <a:t>7. Verbind</a:t>
                      </a:r>
                      <a:r>
                        <a:rPr lang="nl-BE" sz="1600" b="1" baseline="0" dirty="0">
                          <a:solidFill>
                            <a:schemeClr val="tx1"/>
                          </a:solidFill>
                        </a:rPr>
                        <a:t> leerlingen met de leerstof:</a:t>
                      </a:r>
                    </a:p>
                    <a:p>
                      <a:r>
                        <a:rPr lang="nl-BE" sz="1600" dirty="0"/>
                        <a:t>- Leg nut en meerwaarde van leerstof uit</a:t>
                      </a:r>
                    </a:p>
                    <a:p>
                      <a:r>
                        <a:rPr lang="nl-BE" sz="1600" dirty="0"/>
                        <a:t>- Laat transfer</a:t>
                      </a:r>
                      <a:r>
                        <a:rPr lang="nl-BE" sz="1600" baseline="0" dirty="0"/>
                        <a:t> maken naar andere contexten</a:t>
                      </a:r>
                      <a:endParaRPr lang="nl-BE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/>
                        <a:t>9. Toon je enthousiasme:</a:t>
                      </a:r>
                    </a:p>
                    <a:p>
                      <a:r>
                        <a:rPr lang="nl-BE" sz="1600" dirty="0"/>
                        <a:t>-</a:t>
                      </a:r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Zelf jouw interesse tonen in leerstof</a:t>
                      </a:r>
                    </a:p>
                    <a:p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Verwelkom je leerlingen</a:t>
                      </a:r>
                    </a:p>
                    <a:p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Gebruik eventueel humor</a:t>
                      </a:r>
                    </a:p>
                    <a:p>
                      <a:r>
                        <a:rPr lang="nl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Laat je eens evalueren (reflectie)</a:t>
                      </a:r>
                    </a:p>
                    <a:p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sz="1600" b="1" dirty="0"/>
                        <a:t>12. Zorg voor uitdagende én haalbare doelen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nl-NL" sz="1600" b="0" dirty="0"/>
                        <a:t>Belang van succeservaringen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l-NL" sz="1600" b="0" dirty="0"/>
                        <a:t>Belang van </a:t>
                      </a:r>
                      <a:r>
                        <a:rPr lang="nl-NL" sz="1600" b="1" dirty="0">
                          <a:solidFill>
                            <a:srgbClr val="00AACC"/>
                          </a:solidFill>
                        </a:rPr>
                        <a:t>DIFFERENTIATIE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>
                          <a:solidFill>
                            <a:schemeClr val="tx1"/>
                          </a:solidFill>
                        </a:rPr>
                        <a:t>8. Geef leerlingen inspraak </a:t>
                      </a:r>
                      <a:br>
                        <a:rPr lang="nl-NL" sz="1600" b="1">
                          <a:solidFill>
                            <a:schemeClr val="tx1"/>
                          </a:solidFill>
                        </a:rPr>
                      </a:br>
                      <a:r>
                        <a:rPr lang="nl-NL" sz="1600">
                          <a:solidFill>
                            <a:schemeClr val="tx1"/>
                          </a:solidFill>
                        </a:rPr>
                        <a:t>-bv. bij deadlines toetsen/taken</a:t>
                      </a:r>
                      <a:br>
                        <a:rPr lang="nl-NL" sz="1600">
                          <a:solidFill>
                            <a:schemeClr val="tx1"/>
                          </a:solidFill>
                        </a:rPr>
                      </a:br>
                      <a:r>
                        <a:rPr lang="nl-NL" sz="1600">
                          <a:solidFill>
                            <a:schemeClr val="tx1"/>
                          </a:solidFill>
                        </a:rPr>
                        <a:t>-bv. bij thema’s/onderzoeksonderwerpen</a:t>
                      </a:r>
                      <a:br>
                        <a:rPr lang="nl-NL" sz="1600">
                          <a:solidFill>
                            <a:schemeClr val="tx1"/>
                          </a:solidFill>
                        </a:rPr>
                      </a:br>
                      <a:r>
                        <a:rPr lang="nl-NL" sz="1600">
                          <a:solidFill>
                            <a:schemeClr val="tx1"/>
                          </a:solidFill>
                        </a:rPr>
                        <a:t>-bv. bij volgorde van lesverloop/jaarplan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BE" sz="1600" b="1" dirty="0">
                          <a:solidFill>
                            <a:schemeClr val="tx1"/>
                          </a:solidFill>
                        </a:rPr>
                        <a:t>10. Pas je taalgebruik aan:</a:t>
                      </a:r>
                    </a:p>
                    <a:p>
                      <a:pPr marL="0" algn="l" defTabSz="914400" rtl="0" eaLnBrk="1" latinLnBrk="0" hangingPunct="1"/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nl-B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Vervang ‘moeten’ door ‘willen’ of ‘kunnen’</a:t>
                      </a:r>
                    </a:p>
                    <a:p>
                      <a:pPr marL="0" algn="l" defTabSz="914400" rtl="0" eaLnBrk="1" latinLnBrk="0" hangingPunct="1"/>
                      <a:r>
                        <a:rPr lang="nl-B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Gebruik ik-boodschappen</a:t>
                      </a:r>
                      <a:endParaRPr lang="nl-BE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65"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/>
                        <a:t>11. Wees rolmodel</a:t>
                      </a:r>
                    </a:p>
                    <a:p>
                      <a:endParaRPr lang="nl-NL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0779" y="427804"/>
            <a:ext cx="6165488" cy="489701"/>
          </a:xfrm>
        </p:spPr>
        <p:txBody>
          <a:bodyPr/>
          <a:lstStyle/>
          <a:p>
            <a:r>
              <a:rPr lang="nl-BE" sz="2700"/>
              <a:t>Tips bij motiverend leerklimaat</a:t>
            </a:r>
          </a:p>
        </p:txBody>
      </p:sp>
    </p:spTree>
    <p:extLst>
      <p:ext uri="{BB962C8B-B14F-4D97-AF65-F5344CB8AC3E}">
        <p14:creationId xmlns:p14="http://schemas.microsoft.com/office/powerpoint/2010/main" val="394863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012FF-8F8F-9649-878F-713C3018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BA5D48F-69C6-0045-8C8C-DCDC5DBC6E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4628" y="173214"/>
          <a:ext cx="8694743" cy="584197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268209">
                  <a:extLst>
                    <a:ext uri="{9D8B030D-6E8A-4147-A177-3AD203B41FA5}">
                      <a16:colId xmlns:a16="http://schemas.microsoft.com/office/drawing/2014/main" val="1422478999"/>
                    </a:ext>
                  </a:extLst>
                </a:gridCol>
                <a:gridCol w="2903369">
                  <a:extLst>
                    <a:ext uri="{9D8B030D-6E8A-4147-A177-3AD203B41FA5}">
                      <a16:colId xmlns:a16="http://schemas.microsoft.com/office/drawing/2014/main" val="226976964"/>
                    </a:ext>
                  </a:extLst>
                </a:gridCol>
                <a:gridCol w="2523165">
                  <a:extLst>
                    <a:ext uri="{9D8B030D-6E8A-4147-A177-3AD203B41FA5}">
                      <a16:colId xmlns:a16="http://schemas.microsoft.com/office/drawing/2014/main" val="2117749540"/>
                    </a:ext>
                  </a:extLst>
                </a:gridCol>
              </a:tblGrid>
              <a:tr h="419584">
                <a:tc gridSpan="3">
                  <a:txBody>
                    <a:bodyPr/>
                    <a:lstStyle/>
                    <a:p>
                      <a:r>
                        <a:rPr lang="nl-BE" sz="1800" b="1" dirty="0">
                          <a:effectLst/>
                        </a:rPr>
                        <a:t>A</a:t>
                      </a:r>
                      <a:r>
                        <a:rPr lang="nl-BE" sz="2000" b="1" dirty="0">
                          <a:effectLst/>
                        </a:rPr>
                        <a:t>. Identificeren van interesses en persoonlijke waarden</a:t>
                      </a:r>
                      <a:endParaRPr lang="nl-B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529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Luistertijd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effectLst/>
                        </a:rPr>
                        <a:t>Aandachtig luisteren naar leerlingen 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effectLst/>
                        </a:rPr>
                        <a:t>Bv. tijdens groepswerk rondlopen, voor of na de les informele babbel, …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6002543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Spreektijd van leerling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effectLst/>
                        </a:rPr>
                        <a:t>Tijd om mening te geven en te praten 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effectLst/>
                        </a:rPr>
                        <a:t>Bv. bij klassengesprek, groepswerk, schooluitstap, … 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7297567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Vragen wat studenten wensen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Leerkracht peilt naar interesses en waarden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Bv. invullijst, inspraak bij taken, kennismaking, …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31074574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Empathische uitdrukkingen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Inleving in perspectief van de leerling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Bv. bij niet gemaakt huiswerk, falen op toets, groepsverdeling, …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4025780877"/>
                  </a:ext>
                </a:extLst>
              </a:tr>
              <a:tr h="347830">
                <a:tc gridSpan="3">
                  <a:txBody>
                    <a:bodyPr/>
                    <a:lstStyle/>
                    <a:p>
                      <a:r>
                        <a:rPr lang="nl-BE" sz="2000" b="1" dirty="0">
                          <a:effectLst/>
                        </a:rPr>
                        <a:t>B. Voeden van interesses en persoonlijke waarden </a:t>
                      </a:r>
                    </a:p>
                  </a:txBody>
                  <a:tcPr marL="32635" marR="32635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6216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Tijd voor zelfstandig werk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Tijd om alleen problemen en taken op te lossen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>
                          <a:effectLst/>
                        </a:rPr>
                        <a:t>Bv. Begeleid zelfstandig werk, contractwerk, hoekenwerk, … </a:t>
                      </a:r>
                      <a:endParaRPr lang="nl-B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0339747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Informationele positieve feedback bieden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Oprechte en onvoorwaardelijke positieve feedback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Bv. ‘Mooie worp!’, ‘dat heb je écht mooi gemaakt’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7752836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Informationele wijze van tips geven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Tips geven op een ondersteunende manier wanneer leerling in moeilijkheden zit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Bv. ‘Wat als je het nu eens op deze manier probeert?’ ‘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147104613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9FDE49FD-2FC0-094F-AB74-45D57CD8BB94}"/>
              </a:ext>
            </a:extLst>
          </p:cNvPr>
          <p:cNvSpPr/>
          <p:nvPr/>
        </p:nvSpPr>
        <p:spPr>
          <a:xfrm>
            <a:off x="0" y="6273225"/>
            <a:ext cx="8919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 1. Autonomieondersteunende leerkrachtgedragingen, gebaseerd op Vansteenkiste, Sierens, Soenens, &amp; Lens, 2007. </a:t>
            </a:r>
            <a:endParaRPr lang="nl-BE" sz="16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012FF-8F8F-9649-878F-713C3018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BA5D48F-69C6-0045-8C8C-DCDC5DBC6E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4628" y="365126"/>
          <a:ext cx="8694743" cy="580763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268209">
                  <a:extLst>
                    <a:ext uri="{9D8B030D-6E8A-4147-A177-3AD203B41FA5}">
                      <a16:colId xmlns:a16="http://schemas.microsoft.com/office/drawing/2014/main" val="1422478999"/>
                    </a:ext>
                  </a:extLst>
                </a:gridCol>
                <a:gridCol w="2903369">
                  <a:extLst>
                    <a:ext uri="{9D8B030D-6E8A-4147-A177-3AD203B41FA5}">
                      <a16:colId xmlns:a16="http://schemas.microsoft.com/office/drawing/2014/main" val="226976964"/>
                    </a:ext>
                  </a:extLst>
                </a:gridCol>
                <a:gridCol w="2523165">
                  <a:extLst>
                    <a:ext uri="{9D8B030D-6E8A-4147-A177-3AD203B41FA5}">
                      <a16:colId xmlns:a16="http://schemas.microsoft.com/office/drawing/2014/main" val="2117749540"/>
                    </a:ext>
                  </a:extLst>
                </a:gridCol>
              </a:tblGrid>
              <a:tr h="247042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Informationele wijze van werkpunten aanbieden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Werkpunten geven op een ondersteunende manier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Bv. ‘Je zou deze oefening nog grondiger kunnen analyseren als je wil’ 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090384104"/>
                  </a:ext>
                </a:extLst>
              </a:tr>
              <a:tr h="247042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Onvoorwaardelijk aanmoedigen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>
                          <a:effectLst/>
                        </a:rPr>
                        <a:t>Aanmoedigen om vol te houden</a:t>
                      </a:r>
                      <a:endParaRPr lang="nl-B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Bv. ‘Komaan, nog even doorzetten, je kan het’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926217235"/>
                  </a:ext>
                </a:extLst>
              </a:tr>
              <a:tr h="494083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Keuzes aanbieden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>
                          <a:effectLst/>
                        </a:rPr>
                        <a:t>… zodat leerlingen hun eigen interesses en waarden kunnen realiseren</a:t>
                      </a:r>
                      <a:endParaRPr lang="nl-B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>
                          <a:effectLst/>
                        </a:rPr>
                        <a:t>Bv. werkstuk alleen of in duo, boekkeuze, volgorde van oefeningen kiezen, … </a:t>
                      </a:r>
                      <a:endParaRPr lang="nl-BE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977468845"/>
                  </a:ext>
                </a:extLst>
              </a:tr>
              <a:tr h="86464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Autonomieondersteunend taalgebruik (ipv controlerend)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‘kunnen’ en ‘willen’ in plaats van ‘moeten’ en ‘verwachten’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Bv. ‘Ik wil dat jullie tegen het einde van de week opdracht 10 afwerken’ &lt;-&gt; ‘Jullie moeten opdracht 10 tegen het einde van de week afwerken.’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716855010"/>
                  </a:ext>
                </a:extLst>
              </a:tr>
              <a:tr h="617604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 Competitie- en prestatiefocus vermijden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Focus leggen op individuele vooruitgang in plaats van vergelijking met klasgenoten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b="0" dirty="0">
                          <a:effectLst/>
                        </a:rPr>
                        <a:t>Bv. Geen laddercompetitie houden tegen elkaar, maar de leerling zichzelf laten uitdagen. </a:t>
                      </a: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341482347"/>
                  </a:ext>
                </a:extLst>
              </a:tr>
              <a:tr h="443158">
                <a:tc gridSpan="3">
                  <a:txBody>
                    <a:bodyPr/>
                    <a:lstStyle/>
                    <a:p>
                      <a:r>
                        <a:rPr lang="nl-BE" sz="2000" b="1" dirty="0">
                          <a:effectLst/>
                        </a:rPr>
                        <a:t>C. Opbouwen van nieuwe interesses en persoonlijke waarden </a:t>
                      </a:r>
                      <a:endParaRPr lang="nl-BE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3724"/>
                  </a:ext>
                </a:extLst>
              </a:tr>
              <a:tr h="494083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nl-BE" sz="1600" b="0" dirty="0">
                          <a:effectLst/>
                        </a:rPr>
                        <a:t>Aanbieden van een uitleg of rationale </a:t>
                      </a:r>
                      <a:endParaRPr lang="nl-BE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Zinvolle en specifieke uitleg voor het uitvoeren van een taak of opdracht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effectLst/>
                        </a:rPr>
                        <a:t>Bv. uitleggen waarom het belangrijk is om samenvattingen te kunnen maken </a:t>
                      </a:r>
                      <a:endParaRPr lang="nl-B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/>
                </a:tc>
                <a:extLst>
                  <a:ext uri="{0D108BD9-81ED-4DB2-BD59-A6C34878D82A}">
                    <a16:rowId xmlns:a16="http://schemas.microsoft.com/office/drawing/2014/main" val="2061359858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EDF98224-AED1-9C45-9DAF-9B4E833BF8DA}"/>
              </a:ext>
            </a:extLst>
          </p:cNvPr>
          <p:cNvSpPr/>
          <p:nvPr/>
        </p:nvSpPr>
        <p:spPr>
          <a:xfrm>
            <a:off x="0" y="6273225"/>
            <a:ext cx="8919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 1. Autonomieondersteunende leerkrachtgedragingen, gebaseerd op Vansteenkiste, Sierens, Soenens, &amp; Lens, 2007. </a:t>
            </a:r>
            <a:endParaRPr lang="nl-BE" sz="16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8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0135D-7D3D-9843-B80D-0055B8F1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keer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798DF-919C-F542-B24A-415ACF875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Growth</a:t>
            </a:r>
            <a:r>
              <a:rPr lang="nl-NL" dirty="0"/>
              <a:t> </a:t>
            </a:r>
            <a:r>
              <a:rPr lang="nl-NL" dirty="0" err="1"/>
              <a:t>mindset</a:t>
            </a:r>
            <a:r>
              <a:rPr lang="nl-NL" dirty="0"/>
              <a:t> ! </a:t>
            </a:r>
          </a:p>
          <a:p>
            <a:pPr lvl="1"/>
            <a:r>
              <a:rPr lang="nl-NL" dirty="0">
                <a:hlinkClick r:id="rId2"/>
              </a:rPr>
              <a:t>Onderwijstip 3: growth mindset</a:t>
            </a:r>
            <a:endParaRPr lang="nl-NL" dirty="0">
              <a:hlinkClick r:id="rId3"/>
            </a:endParaRPr>
          </a:p>
          <a:p>
            <a:pPr lvl="1"/>
            <a:r>
              <a:rPr lang="nl-NL" dirty="0">
                <a:hlinkClick r:id="rId3"/>
              </a:rPr>
              <a:t>https://didactiefonline.nl/blog/blonz/got-my-mindset-on-you</a:t>
            </a:r>
            <a:r>
              <a:rPr lang="nl-NL" dirty="0"/>
              <a:t> </a:t>
            </a:r>
          </a:p>
          <a:p>
            <a:r>
              <a:rPr lang="nl-NL" dirty="0"/>
              <a:t>Grit (=&gt; moed en vastberadenheid) </a:t>
            </a:r>
          </a:p>
        </p:txBody>
      </p:sp>
    </p:spTree>
    <p:extLst>
      <p:ext uri="{BB962C8B-B14F-4D97-AF65-F5344CB8AC3E}">
        <p14:creationId xmlns:p14="http://schemas.microsoft.com/office/powerpoint/2010/main" val="265290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04170-3A7A-B746-B72F-2091E2B7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BE" sz="4400" dirty="0">
                <a:solidFill>
                  <a:schemeClr val="bg1"/>
                </a:solidFill>
              </a:rPr>
              <a:t>Om af te sluiten…  </a:t>
            </a:r>
          </a:p>
        </p:txBody>
      </p:sp>
      <p:pic>
        <p:nvPicPr>
          <p:cNvPr id="1026" name="Picture 2" descr="Afbeeldingsresultaat voor grip rick pastoor">
            <a:extLst>
              <a:ext uri="{FF2B5EF4-FFF2-40B4-BE49-F238E27FC236}">
                <a16:creationId xmlns:a16="http://schemas.microsoft.com/office/drawing/2014/main" id="{CD5DFC5B-5A95-584E-A29A-A867542D3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8143"/>
          <a:stretch/>
        </p:blipFill>
        <p:spPr bwMode="auto">
          <a:xfrm>
            <a:off x="3859005" y="4676050"/>
            <a:ext cx="4985967" cy="18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grip rick pastoor">
            <a:extLst>
              <a:ext uri="{FF2B5EF4-FFF2-40B4-BE49-F238E27FC236}">
                <a16:creationId xmlns:a16="http://schemas.microsoft.com/office/drawing/2014/main" id="{1706001E-D9D5-C448-88E1-D821D723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5" y="3362325"/>
            <a:ext cx="3207970" cy="22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grip rick pastoor">
            <a:extLst>
              <a:ext uri="{FF2B5EF4-FFF2-40B4-BE49-F238E27FC236}">
                <a16:creationId xmlns:a16="http://schemas.microsoft.com/office/drawing/2014/main" id="{557D24CC-EABC-BC42-861D-474B6DE9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05" y="1369417"/>
            <a:ext cx="5074119" cy="285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2481082-1FBC-3F44-948C-1911F8789A48}"/>
              </a:ext>
            </a:extLst>
          </p:cNvPr>
          <p:cNvSpPr txBox="1"/>
          <p:nvPr/>
        </p:nvSpPr>
        <p:spPr>
          <a:xfrm>
            <a:off x="3859005" y="452021"/>
            <a:ext cx="507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Boekentip</a:t>
            </a:r>
            <a:r>
              <a:rPr lang="nl-NL" sz="2400" dirty="0"/>
              <a:t>: meer doen in minder tijd </a:t>
            </a:r>
          </a:p>
        </p:txBody>
      </p:sp>
    </p:spTree>
    <p:extLst>
      <p:ext uri="{BB962C8B-B14F-4D97-AF65-F5344CB8AC3E}">
        <p14:creationId xmlns:p14="http://schemas.microsoft.com/office/powerpoint/2010/main" val="399618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04170-3A7A-B746-B72F-2091E2B7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BE" sz="4400" dirty="0">
                <a:solidFill>
                  <a:schemeClr val="bg1"/>
                </a:solidFill>
              </a:rPr>
              <a:t>Om af te sluiten…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2481082-1FBC-3F44-948C-1911F8789A48}"/>
              </a:ext>
            </a:extLst>
          </p:cNvPr>
          <p:cNvSpPr txBox="1"/>
          <p:nvPr/>
        </p:nvSpPr>
        <p:spPr>
          <a:xfrm>
            <a:off x="3859005" y="452021"/>
            <a:ext cx="507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Boekentip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Bijna alles wat je moet weten over psychologie">
            <a:extLst>
              <a:ext uri="{FF2B5EF4-FFF2-40B4-BE49-F238E27FC236}">
                <a16:creationId xmlns:a16="http://schemas.microsoft.com/office/drawing/2014/main" id="{8C49DB3A-27A7-5646-97AE-7BB129B2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5" y="1116280"/>
            <a:ext cx="3597341" cy="50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61052-22E9-2742-B873-692F5AA5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online coaching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76CC2C-AD7C-844A-AA40-AC3349F10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DEEL 1: </a:t>
            </a:r>
          </a:p>
          <a:p>
            <a:pPr marL="0" indent="0">
              <a:buNone/>
            </a:pPr>
            <a:r>
              <a:rPr lang="nl-BE" sz="2400" dirty="0"/>
              <a:t>▷ Leren van elkaar </a:t>
            </a:r>
          </a:p>
          <a:p>
            <a:pPr marL="342900" lvl="1" indent="0">
              <a:buNone/>
            </a:pPr>
            <a:r>
              <a:rPr lang="nl-BE" sz="2400" dirty="0"/>
              <a:t>▸ Uitwisselen van </a:t>
            </a:r>
            <a:r>
              <a:rPr lang="nl-BE" sz="2400" b="1" dirty="0"/>
              <a:t>tips</a:t>
            </a:r>
            <a:r>
              <a:rPr lang="nl-BE" sz="2400" dirty="0"/>
              <a:t>, </a:t>
            </a:r>
            <a:r>
              <a:rPr lang="nl-BE" sz="2400" b="1" dirty="0"/>
              <a:t>succesfactoren</a:t>
            </a:r>
            <a:r>
              <a:rPr lang="nl-BE" sz="2400" dirty="0"/>
              <a:t> </a:t>
            </a:r>
            <a:r>
              <a:rPr lang="nl-BE" sz="2400" b="1" dirty="0"/>
              <a:t>en valkuilen </a:t>
            </a:r>
            <a:r>
              <a:rPr lang="nl-BE" sz="2400" dirty="0"/>
              <a:t>van de Klaskit-training  </a:t>
            </a:r>
          </a:p>
          <a:p>
            <a:pPr marL="342900" lvl="1" indent="0">
              <a:buNone/>
            </a:pPr>
            <a:r>
              <a:rPr lang="nl-BE" sz="2400" dirty="0"/>
              <a:t>▸ Kwaliteit van elkaars aanpak verbeteren </a:t>
            </a:r>
          </a:p>
          <a:p>
            <a:pPr marL="342900" lvl="1" indent="0">
              <a:buNone/>
            </a:pPr>
            <a:r>
              <a:rPr lang="nl-BE" sz="2400" dirty="0"/>
              <a:t>▸ Samen blijven ontwikkelen </a:t>
            </a:r>
          </a:p>
          <a:p>
            <a:pPr marL="0" indent="0">
              <a:buNone/>
            </a:pPr>
            <a:r>
              <a:rPr lang="nl-BE" sz="2400" dirty="0"/>
              <a:t>▷ Jullie vragen beantwoorden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DEEL 2: </a:t>
            </a:r>
          </a:p>
          <a:p>
            <a:pPr marL="0" indent="0">
              <a:buNone/>
            </a:pPr>
            <a:r>
              <a:rPr lang="nl-BE" sz="2400" dirty="0"/>
              <a:t>▷ Inhoudelijk verdiepen </a:t>
            </a:r>
          </a:p>
          <a:p>
            <a:pPr marL="342900" lvl="1" indent="0">
              <a:buNone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2287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/>
              <a:t>Artevelde</a:t>
            </a:r>
            <a:r>
              <a:rPr lang="nl-BE" dirty="0"/>
              <a:t> Hogeschool (</a:t>
            </a:r>
            <a:r>
              <a:rPr lang="nl-BE" dirty="0" err="1"/>
              <a:t>n.d</a:t>
            </a:r>
            <a:r>
              <a:rPr lang="nl-BE" dirty="0"/>
              <a:t>.) </a:t>
            </a:r>
            <a:r>
              <a:rPr lang="nl-BE" i="1" dirty="0"/>
              <a:t>Motiverend lesgeven doet docent en student herleven</a:t>
            </a:r>
            <a:r>
              <a:rPr lang="nl-BE" dirty="0"/>
              <a:t>. Geraadpleegd op 6 december 2016 via </a:t>
            </a:r>
            <a:r>
              <a:rPr lang="nl-BE" u="sng" dirty="0">
                <a:hlinkClick r:id="rId2"/>
              </a:rPr>
              <a:t>http://socialeeconomie.be/sites/default/files/5_Quicksheet_motiverend_onderwijs.pdf</a:t>
            </a:r>
            <a:r>
              <a:rPr lang="nl-BE" dirty="0"/>
              <a:t> </a:t>
            </a:r>
            <a:endParaRPr lang="en-US" dirty="0"/>
          </a:p>
          <a:p>
            <a:r>
              <a:rPr lang="en-US" dirty="0"/>
              <a:t>Deci, E.L. (1975). Intrinsic motivation. New York. NY: Plenum Press. </a:t>
            </a:r>
            <a:endParaRPr lang="nl-BE" dirty="0"/>
          </a:p>
          <a:p>
            <a:r>
              <a:rPr lang="en-US" dirty="0"/>
              <a:t>Deci, E. L., &amp; Ryan, R. M. (1985). </a:t>
            </a:r>
            <a:r>
              <a:rPr lang="en-US" i="1" dirty="0"/>
              <a:t>Intrinsic motivation and self-determination in human behavior</a:t>
            </a:r>
            <a:r>
              <a:rPr lang="en-US" dirty="0"/>
              <a:t>. New York: Plenum.</a:t>
            </a:r>
            <a:endParaRPr lang="nl-BE" dirty="0"/>
          </a:p>
          <a:p>
            <a:r>
              <a:rPr lang="en-US" dirty="0"/>
              <a:t>Deci, E. L., &amp; Ryan, R. M. (2000). The" what" and" why" of goal pursuits: Human needs and the self-determination of behavior. </a:t>
            </a:r>
            <a:r>
              <a:rPr lang="nl-BE" i="1" dirty="0"/>
              <a:t>Psychological inquiry</a:t>
            </a:r>
            <a:r>
              <a:rPr lang="nl-BE" dirty="0"/>
              <a:t>, </a:t>
            </a:r>
            <a:r>
              <a:rPr lang="nl-BE" i="1" dirty="0"/>
              <a:t>11</a:t>
            </a:r>
            <a:r>
              <a:rPr lang="nl-BE" dirty="0"/>
              <a:t>(4), 227-268.</a:t>
            </a:r>
          </a:p>
          <a:p>
            <a:r>
              <a:rPr lang="nl-BE" dirty="0"/>
              <a:t>Sierens, E., &amp; Vansteenkiste, M. (2009). Wanneer ‘meer minder betekent’: motivatieprofielen van leerlingen in kaart gebracht. </a:t>
            </a:r>
            <a:r>
              <a:rPr lang="nl-BE" i="1" dirty="0"/>
              <a:t>Begeleid zelfstandig leren</a:t>
            </a:r>
            <a:r>
              <a:rPr lang="nl-BE" dirty="0"/>
              <a:t>,</a:t>
            </a:r>
            <a:r>
              <a:rPr lang="nl-BE" i="1" dirty="0"/>
              <a:t>24</a:t>
            </a:r>
            <a:r>
              <a:rPr lang="nl-BE" dirty="0"/>
              <a:t>, 17-35.</a:t>
            </a:r>
            <a:endParaRPr lang="en-US" dirty="0"/>
          </a:p>
          <a:p>
            <a:r>
              <a:rPr lang="nl-BE" dirty="0" err="1"/>
              <a:t>Vansteenkiste</a:t>
            </a:r>
            <a:r>
              <a:rPr lang="nl-BE" dirty="0"/>
              <a:t>, M., </a:t>
            </a:r>
            <a:r>
              <a:rPr lang="nl-BE" dirty="0" err="1"/>
              <a:t>Sierens</a:t>
            </a:r>
            <a:r>
              <a:rPr lang="nl-BE" dirty="0"/>
              <a:t>, E., </a:t>
            </a:r>
            <a:r>
              <a:rPr lang="nl-BE" dirty="0" err="1"/>
              <a:t>Soenens</a:t>
            </a:r>
            <a:r>
              <a:rPr lang="nl-BE" dirty="0"/>
              <a:t>, B., &amp; Lens, W. (2007). Willen, moeten en structuur in de klas: over het stimuleren van een optimaal leerproces. Begeleid zelfstandig leren, 16, 37-58.</a:t>
            </a:r>
          </a:p>
          <a:p>
            <a:r>
              <a:rPr lang="nl-BE" dirty="0"/>
              <a:t>Vansteenkiste, M., &amp; Soenens, B. (2015). </a:t>
            </a:r>
            <a:r>
              <a:rPr lang="nl-BE" i="1" dirty="0"/>
              <a:t>Vitamines voor groei: ontwikkeling voeden vanuit de Zelf-Determinatie Theorie</a:t>
            </a:r>
            <a:r>
              <a:rPr lang="nl-BE" dirty="0"/>
              <a:t>. Acco.</a:t>
            </a:r>
          </a:p>
          <a:p>
            <a:pPr marL="0" indent="0">
              <a:buNone/>
            </a:pPr>
            <a:endParaRPr lang="nl-BE" dirty="0"/>
          </a:p>
          <a:p>
            <a:pPr lvl="0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E87D-1E1E-4784-A363-170F37F7F0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4C13FD-3879-7F44-A044-4D22DA5F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DEEL 1</a:t>
            </a:r>
            <a:r>
              <a:rPr lang="nl-BE" dirty="0"/>
              <a:t>: Terugblik en vooruitblik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E63F052-8334-7741-BC3E-912D83004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15u30-16u30</a:t>
            </a:r>
          </a:p>
        </p:txBody>
      </p:sp>
    </p:spTree>
    <p:extLst>
      <p:ext uri="{BB962C8B-B14F-4D97-AF65-F5344CB8AC3E}">
        <p14:creationId xmlns:p14="http://schemas.microsoft.com/office/powerpoint/2010/main" val="142435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298F17-E204-0441-8D34-B5771BB6E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is de start verlopen van de </a:t>
            </a:r>
            <a:r>
              <a:rPr lang="nl-NL" dirty="0" err="1"/>
              <a:t>Klaskit</a:t>
            </a:r>
            <a:r>
              <a:rPr lang="nl-NL" dirty="0"/>
              <a:t>-cursussen? </a:t>
            </a:r>
          </a:p>
          <a:p>
            <a:r>
              <a:rPr lang="nl-NL" dirty="0"/>
              <a:t>Hoe verloopt het nu? Zijn er nog (praktische) vragen? Technische vragen? Bezorgdheden/opmerkingen/ideeën? Fouten gevonden?</a:t>
            </a:r>
          </a:p>
          <a:p>
            <a:r>
              <a:rPr lang="nl-NL" dirty="0"/>
              <a:t>Waar krijg je energie van? </a:t>
            </a:r>
          </a:p>
        </p:txBody>
      </p:sp>
    </p:spTree>
    <p:extLst>
      <p:ext uri="{BB962C8B-B14F-4D97-AF65-F5344CB8AC3E}">
        <p14:creationId xmlns:p14="http://schemas.microsoft.com/office/powerpoint/2010/main" val="189683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E9C2B-E322-6A4F-A7E7-7A60BC95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D53F71-4C95-E746-AB97-A0A0A24C3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16u30 – 16u45 </a:t>
            </a:r>
          </a:p>
        </p:txBody>
      </p:sp>
    </p:spTree>
    <p:extLst>
      <p:ext uri="{BB962C8B-B14F-4D97-AF65-F5344CB8AC3E}">
        <p14:creationId xmlns:p14="http://schemas.microsoft.com/office/powerpoint/2010/main" val="86547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4C13FD-3879-7F44-A044-4D22DA5F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DEEL 2</a:t>
            </a:r>
            <a:r>
              <a:rPr lang="nl-BE" dirty="0"/>
              <a:t>: inhoudelijke verdieping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E63F052-8334-7741-BC3E-912D83004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16u45 – 17u30</a:t>
            </a:r>
          </a:p>
        </p:txBody>
      </p:sp>
    </p:spTree>
    <p:extLst>
      <p:ext uri="{BB962C8B-B14F-4D97-AF65-F5344CB8AC3E}">
        <p14:creationId xmlns:p14="http://schemas.microsoft.com/office/powerpoint/2010/main" val="43447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90A8-0F83-744B-9AE4-E8584143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Soorten motivatie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4251E6-715D-3B47-B617-5ABFE5F7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001"/>
            <a:ext cx="4098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Figuur 1: soorten motivatie, aangepast van Ryan &amp; Deci (2000)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B86DC6-624F-DC46-87CD-8A212EC3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" t="1942" r="1592" b="3677"/>
          <a:stretch/>
        </p:blipFill>
        <p:spPr>
          <a:xfrm>
            <a:off x="123100" y="1459089"/>
            <a:ext cx="8897800" cy="39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3A6FE-FEEF-0A48-9F3F-5D1D1B3A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>
                <a:hlinkClick r:id="rId2"/>
              </a:rPr>
              <a:t>verwondering</a:t>
            </a:r>
            <a:r>
              <a:rPr lang="nl-NL" dirty="0"/>
              <a:t> hetzelfde als intrinsieke motivatie?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275B7C-3605-C747-86CC-84EE5D72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48D530-2CCE-EE4C-99DD-C940B44604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4"/>
            <a:ext cx="7992836" cy="4503923"/>
          </a:xfrm>
          <a:prstGeom prst="rect">
            <a:avLst/>
          </a:prstGeom>
        </p:spPr>
      </p:pic>
      <p:sp>
        <p:nvSpPr>
          <p:cNvPr id="6" name="Kader 5">
            <a:extLst>
              <a:ext uri="{FF2B5EF4-FFF2-40B4-BE49-F238E27FC236}">
                <a16:creationId xmlns:a16="http://schemas.microsoft.com/office/drawing/2014/main" id="{AA7A30A9-3D76-1341-99DB-966A11E0A87F}"/>
              </a:ext>
            </a:extLst>
          </p:cNvPr>
          <p:cNvSpPr/>
          <p:nvPr/>
        </p:nvSpPr>
        <p:spPr>
          <a:xfrm>
            <a:off x="890650" y="1536265"/>
            <a:ext cx="1603168" cy="5082639"/>
          </a:xfrm>
          <a:prstGeom prst="frame">
            <a:avLst>
              <a:gd name="adj1" fmla="val 552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5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7CF477-7F5A-CE4B-A0B4-0778F167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“Een normaal gezond kind is uit zichzelf nieuwsgierig”</a:t>
            </a:r>
          </a:p>
          <a:p>
            <a:endParaRPr lang="nl-NL" dirty="0"/>
          </a:p>
          <a:p>
            <a:pPr lvl="1"/>
            <a:r>
              <a:rPr lang="nl-NL" dirty="0"/>
              <a:t>Leergierigheid, motivatie om te leren, nieuwsgierig, openstaan voor nieuwe dingen, … INTERESSE !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Cf. intrinsieke motivatie </a:t>
            </a:r>
          </a:p>
        </p:txBody>
      </p:sp>
    </p:spTree>
    <p:extLst>
      <p:ext uri="{BB962C8B-B14F-4D97-AF65-F5344CB8AC3E}">
        <p14:creationId xmlns:p14="http://schemas.microsoft.com/office/powerpoint/2010/main" val="2010492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Kantoorth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{5B4B8308-6B0D-8040-AA4B-008022D23166}tf10001120</Template>
  <TotalTime>14595</TotalTime>
  <Words>1549</Words>
  <Application>Microsoft Macintosh PowerPoint</Application>
  <PresentationFormat>Diavoorstelling (4:3)</PresentationFormat>
  <Paragraphs>214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30" baseType="lpstr">
      <vt:lpstr>Arial</vt:lpstr>
      <vt:lpstr>Avenir</vt:lpstr>
      <vt:lpstr>Avenir Book</vt:lpstr>
      <vt:lpstr>Avenir Next</vt:lpstr>
      <vt:lpstr>Avenir Next Condensed</vt:lpstr>
      <vt:lpstr>Avenir Next Medium</vt:lpstr>
      <vt:lpstr>Calibri</vt:lpstr>
      <vt:lpstr>Times New Roman</vt:lpstr>
      <vt:lpstr>Wingdings</vt:lpstr>
      <vt:lpstr>Kantoorthema</vt:lpstr>
      <vt:lpstr> TTT coaching: terug- en vooruitblik </vt:lpstr>
      <vt:lpstr>Doel online coaching</vt:lpstr>
      <vt:lpstr>DEEL 1: Terugblik en vooruitblik</vt:lpstr>
      <vt:lpstr>PowerPoint-presentatie</vt:lpstr>
      <vt:lpstr>PAUZE</vt:lpstr>
      <vt:lpstr>DEEL 2: inhoudelijke verdieping </vt:lpstr>
      <vt:lpstr>Soorten motivatie</vt:lpstr>
      <vt:lpstr>Is verwondering hetzelfde als intrinsieke motivatie? </vt:lpstr>
      <vt:lpstr>PowerPoint-presentatie</vt:lpstr>
      <vt:lpstr>Positieve effecten van autonome motivatie </vt:lpstr>
      <vt:lpstr>Negatieve effecten van gecontroleerde motivatie </vt:lpstr>
      <vt:lpstr>ABC-vitamines van motivatie </vt:lpstr>
      <vt:lpstr>Tips bij motiverend leerklimaat</vt:lpstr>
      <vt:lpstr>Tips bij motiverend leerklimaat</vt:lpstr>
      <vt:lpstr>PowerPoint-presentatie</vt:lpstr>
      <vt:lpstr>PowerPoint-presentatie</vt:lpstr>
      <vt:lpstr>Volgende keer </vt:lpstr>
      <vt:lpstr>Om af te sluiten…  </vt:lpstr>
      <vt:lpstr>Om af te sluiten…  </vt:lpstr>
      <vt:lpstr>Bronnen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Klaskit in de praktijk   Hfst 4: doe denken (workshop)</dc:title>
  <dc:creator>Liese Missinne</dc:creator>
  <cp:lastModifiedBy>Microsoft Office User</cp:lastModifiedBy>
  <cp:revision>60</cp:revision>
  <dcterms:created xsi:type="dcterms:W3CDTF">2019-01-08T17:27:01Z</dcterms:created>
  <dcterms:modified xsi:type="dcterms:W3CDTF">2022-11-11T11:45:32Z</dcterms:modified>
</cp:coreProperties>
</file>