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53"/>
  </p:notesMasterIdLst>
  <p:handoutMasterIdLst>
    <p:handoutMasterId r:id="rId54"/>
  </p:handoutMasterIdLst>
  <p:sldIdLst>
    <p:sldId id="797" r:id="rId5"/>
    <p:sldId id="848" r:id="rId6"/>
    <p:sldId id="798" r:id="rId7"/>
    <p:sldId id="804" r:id="rId8"/>
    <p:sldId id="803" r:id="rId9"/>
    <p:sldId id="852" r:id="rId10"/>
    <p:sldId id="841" r:id="rId11"/>
    <p:sldId id="840" r:id="rId12"/>
    <p:sldId id="853" r:id="rId13"/>
    <p:sldId id="836" r:id="rId14"/>
    <p:sldId id="854" r:id="rId15"/>
    <p:sldId id="802" r:id="rId16"/>
    <p:sldId id="800" r:id="rId17"/>
    <p:sldId id="805" r:id="rId18"/>
    <p:sldId id="558" r:id="rId19"/>
    <p:sldId id="759" r:id="rId20"/>
    <p:sldId id="777" r:id="rId21"/>
    <p:sldId id="758" r:id="rId22"/>
    <p:sldId id="560" r:id="rId23"/>
    <p:sldId id="561" r:id="rId24"/>
    <p:sldId id="562" r:id="rId25"/>
    <p:sldId id="563" r:id="rId26"/>
    <p:sldId id="565" r:id="rId27"/>
    <p:sldId id="564" r:id="rId28"/>
    <p:sldId id="794" r:id="rId29"/>
    <p:sldId id="762" r:id="rId30"/>
    <p:sldId id="801" r:id="rId31"/>
    <p:sldId id="771" r:id="rId32"/>
    <p:sldId id="773" r:id="rId33"/>
    <p:sldId id="808" r:id="rId34"/>
    <p:sldId id="855" r:id="rId35"/>
    <p:sldId id="806" r:id="rId36"/>
    <p:sldId id="807" r:id="rId37"/>
    <p:sldId id="846" r:id="rId38"/>
    <p:sldId id="809" r:id="rId39"/>
    <p:sldId id="847" r:id="rId40"/>
    <p:sldId id="812" r:id="rId41"/>
    <p:sldId id="813" r:id="rId42"/>
    <p:sldId id="831" r:id="rId43"/>
    <p:sldId id="830" r:id="rId44"/>
    <p:sldId id="793" r:id="rId45"/>
    <p:sldId id="827" r:id="rId46"/>
    <p:sldId id="816" r:id="rId47"/>
    <p:sldId id="833" r:id="rId48"/>
    <p:sldId id="851" r:id="rId49"/>
    <p:sldId id="834" r:id="rId50"/>
    <p:sldId id="792" r:id="rId51"/>
    <p:sldId id="795" r:id="rId52"/>
  </p:sldIdLst>
  <p:sldSz cx="9144000" cy="6858000" type="screen4x3"/>
  <p:notesSz cx="6761163" cy="9942513"/>
  <p:custDataLst>
    <p:tags r:id="rId55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leiding" id="{C7B75358-EFAF-C44E-94BF-63AF2E69FC80}">
          <p14:sldIdLst>
            <p14:sldId id="797"/>
            <p14:sldId id="848"/>
            <p14:sldId id="798"/>
            <p14:sldId id="804"/>
          </p14:sldIdLst>
        </p14:section>
        <p14:section name="Praktisch" id="{32E8E147-B382-1541-BB68-EC76DBCB87FA}">
          <p14:sldIdLst>
            <p14:sldId id="803"/>
            <p14:sldId id="852"/>
            <p14:sldId id="841"/>
            <p14:sldId id="840"/>
            <p14:sldId id="853"/>
          </p14:sldIdLst>
        </p14:section>
        <p14:section name="collective teacher efficacy (Liese)" id="{EE18F459-4316-7C4F-BF72-E31BEFE23B82}">
          <p14:sldIdLst>
            <p14:sldId id="836"/>
            <p14:sldId id="854"/>
            <p14:sldId id="802"/>
            <p14:sldId id="800"/>
            <p14:sldId id="805"/>
          </p14:sldIdLst>
        </p14:section>
        <p14:section name="1.1 Waarom is doen denken belangrijk?(Johan)" id="{84BF0A55-733F-6745-964B-A1903D36BFEB}">
          <p14:sldIdLst>
            <p14:sldId id="558"/>
            <p14:sldId id="759"/>
            <p14:sldId id="777"/>
            <p14:sldId id="758"/>
            <p14:sldId id="560"/>
            <p14:sldId id="561"/>
            <p14:sldId id="562"/>
            <p14:sldId id="563"/>
            <p14:sldId id="565"/>
            <p14:sldId id="564"/>
          </p14:sldIdLst>
        </p14:section>
        <p14:section name="1.2. wat is de link tussen denken en leren?" id="{95DAE132-3C17-354F-AD2A-E198070A59FA}">
          <p14:sldIdLst>
            <p14:sldId id="794"/>
            <p14:sldId id="762"/>
            <p14:sldId id="801"/>
            <p14:sldId id="771"/>
            <p14:sldId id="773"/>
            <p14:sldId id="808"/>
            <p14:sldId id="855"/>
            <p14:sldId id="806"/>
            <p14:sldId id="807"/>
            <p14:sldId id="846"/>
            <p14:sldId id="809"/>
            <p14:sldId id="847"/>
            <p14:sldId id="812"/>
            <p14:sldId id="813"/>
          </p14:sldIdLst>
        </p14:section>
        <p14:section name="verdiepen + afsluiter (Liese)" id="{629DD0A2-C19A-2444-9435-1BAF48EC3A2C}">
          <p14:sldIdLst>
            <p14:sldId id="831"/>
            <p14:sldId id="830"/>
            <p14:sldId id="793"/>
            <p14:sldId id="827"/>
            <p14:sldId id="816"/>
            <p14:sldId id="833"/>
            <p14:sldId id="851"/>
            <p14:sldId id="834"/>
          </p14:sldIdLst>
        </p14:section>
        <p14:section name="Bronnen" id="{8F792059-D23A-D940-88AC-1D8300287DF0}">
          <p14:sldIdLst>
            <p14:sldId id="792"/>
            <p14:sldId id="7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ese Missinne" initials="LM" lastIdx="7" clrIdx="0">
    <p:extLst>
      <p:ext uri="{19B8F6BF-5375-455C-9EA6-DF929625EA0E}">
        <p15:presenceInfo xmlns:p15="http://schemas.microsoft.com/office/powerpoint/2012/main" userId="S::liesmi@arteveldehs.be::bc512484-4a2b-46c8-b36b-f73e9fd25bf4" providerId="AD"/>
      </p:ext>
    </p:extLst>
  </p:cmAuthor>
  <p:cmAuthor id="2" name="Pedro De Bruyckere" initials="PB" lastIdx="4" clrIdx="1">
    <p:extLst>
      <p:ext uri="{19B8F6BF-5375-455C-9EA6-DF929625EA0E}">
        <p15:presenceInfo xmlns:p15="http://schemas.microsoft.com/office/powerpoint/2012/main" userId="S::pedrde@arteveldehs.be::ab1cdab1-0b31-4390-ad48-25d68eec639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6EF"/>
    <a:srgbClr val="47AAB1"/>
    <a:srgbClr val="60D1B0"/>
    <a:srgbClr val="EA5C34"/>
    <a:srgbClr val="7A1B5A"/>
    <a:srgbClr val="FAF6EF"/>
    <a:srgbClr val="E85D0D"/>
    <a:srgbClr val="44ABCC"/>
    <a:srgbClr val="4DC3F9"/>
    <a:srgbClr val="3DA7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2" autoAdjust="0"/>
    <p:restoredTop sz="60371" autoAdjust="0"/>
  </p:normalViewPr>
  <p:slideViewPr>
    <p:cSldViewPr snapToGrid="0">
      <p:cViewPr varScale="1">
        <p:scale>
          <a:sx n="73" d="100"/>
          <a:sy n="73" d="100"/>
        </p:scale>
        <p:origin x="244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r">
              <a:defRPr sz="1200"/>
            </a:lvl1pPr>
          </a:lstStyle>
          <a:p>
            <a:fld id="{1AB2066B-1311-4BB2-843E-32EE19EE7D66}" type="datetimeFigureOut">
              <a:rPr lang="nl-BE" smtClean="0"/>
              <a:pPr/>
              <a:t>21/04/2023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r">
              <a:defRPr sz="1200"/>
            </a:lvl1pPr>
          </a:lstStyle>
          <a:p>
            <a:fld id="{EADC997D-D82E-487C-A840-B3843E4D143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5117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r">
              <a:defRPr sz="1200"/>
            </a:lvl1pPr>
          </a:lstStyle>
          <a:p>
            <a:fld id="{021D615B-27FB-4A6E-8A6F-BC6F17E00187}" type="datetimeFigureOut">
              <a:rPr lang="nl-NL" smtClean="0"/>
              <a:pPr/>
              <a:t>21-04-2023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93763" y="746125"/>
            <a:ext cx="4973637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82" tIns="45441" rIns="90882" bIns="45441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0882" tIns="45441" rIns="90882" bIns="45441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r">
              <a:defRPr sz="1200"/>
            </a:lvl1pPr>
          </a:lstStyle>
          <a:p>
            <a:fld id="{6B90366D-C637-4703-958B-226BE548485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937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67382804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edrodebruyckere.blog/2018/08/23/een-korte-presentatie-over-john-hatties-nieuwe-nummer-1-collective-teacher-efficacy/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67382804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67382804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GbalOe9jRg&amp;t=102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67382804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edrodebruyckere.blog/2018/08/23/een-korte-presentatie-over-john-hatties-nieuwe-nummer-1-collective-teacher-efficacy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Liese</a:t>
            </a:r>
          </a:p>
          <a:p>
            <a:pPr marL="628650" lvl="1" indent="-171450">
              <a:buFontTx/>
              <a:buChar char="-"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481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Nog betere figuur vinden met hogere resolutie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7660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>
                <a:hlinkClick r:id="rId3"/>
              </a:rPr>
              <a:t>https://klaskit.com/ldln-trap-1-video-1-2/</a:t>
            </a:r>
          </a:p>
          <a:p>
            <a:endParaRPr lang="nl-BE" dirty="0">
              <a:hlinkClick r:id="rId3"/>
            </a:endParaRPr>
          </a:p>
          <a:p>
            <a:r>
              <a:rPr lang="nl-BE" dirty="0">
                <a:hlinkClick r:id="rId3"/>
              </a:rPr>
              <a:t>Liese</a:t>
            </a:r>
          </a:p>
          <a:p>
            <a:endParaRPr lang="nl-BE" dirty="0">
              <a:hlinkClick r:id="rId3"/>
            </a:endParaRPr>
          </a:p>
          <a:p>
            <a:r>
              <a:rPr lang="nl-BE" dirty="0">
                <a:hlinkClick r:id="rId3"/>
              </a:rPr>
              <a:t>https://vimeo.com/267382804</a:t>
            </a:r>
            <a:endParaRPr lang="nl-BE" dirty="0"/>
          </a:p>
          <a:p>
            <a:endParaRPr lang="nl-BE" dirty="0"/>
          </a:p>
          <a:p>
            <a:r>
              <a:rPr lang="nl-BE" dirty="0"/>
              <a:t>Achtergrond: </a:t>
            </a:r>
            <a:r>
              <a:rPr lang="nl-BE" dirty="0">
                <a:hlinkClick r:id="rId4"/>
              </a:rPr>
              <a:t>https://pedrodebruyckere.blog/2018/08/23/een-korte-presentatie-over-john-hatties-nieuwe-nummer-1-collective-teacher-efficacy/</a:t>
            </a:r>
            <a:r>
              <a:rPr lang="nl-BE" dirty="0"/>
              <a:t> </a:t>
            </a:r>
          </a:p>
          <a:p>
            <a:endParaRPr lang="nl-BE" dirty="0"/>
          </a:p>
          <a:p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collective belief of teachers in their ability to positively affect students. With an effect size of d=1.57 </a:t>
            </a:r>
          </a:p>
          <a:p>
            <a:endParaRPr lang="nl-B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How? </a:t>
            </a:r>
          </a:p>
          <a:p>
            <a:pPr marL="171450" indent="-171450">
              <a:buFontTx/>
              <a:buChar char="-"/>
            </a:pPr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 teacher influence </a:t>
            </a:r>
          </a:p>
          <a:p>
            <a:pPr marL="171450" indent="-171450">
              <a:buFontTx/>
              <a:buChar char="-"/>
            </a:pPr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Teachers knowledge about one another’s work </a:t>
            </a:r>
          </a:p>
          <a:p>
            <a:pPr marL="171450" indent="-171450">
              <a:buFontTx/>
              <a:buChar char="-"/>
            </a:pPr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Cohesive staff </a:t>
            </a:r>
          </a:p>
          <a:p>
            <a:pPr marL="171450" indent="-171450">
              <a:buFontTx/>
              <a:buChar char="-"/>
            </a:pPr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Responsiveness of leadership </a:t>
            </a:r>
          </a:p>
          <a:p>
            <a:pPr marL="171450" indent="-171450">
              <a:buFontTx/>
              <a:buChar char="-"/>
            </a:pPr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 systems of intervention </a:t>
            </a:r>
          </a:p>
          <a:p>
            <a:pPr marL="171450" indent="-171450">
              <a:buFontTx/>
              <a:buChar char="-"/>
            </a:pPr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 consensus</a:t>
            </a:r>
          </a:p>
          <a:p>
            <a:pPr marL="171450" indent="-171450">
              <a:buFontTx/>
              <a:buChar char="-"/>
            </a:pPr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Trust in studenten en parents: formal &amp; informal interactions </a:t>
            </a:r>
          </a:p>
          <a:p>
            <a:pPr marL="171450" indent="-171450">
              <a:buFontTx/>
              <a:buChar char="-"/>
            </a:pPr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 knowledge of good efucational practices held by low-SES parents</a:t>
            </a:r>
          </a:p>
          <a:p>
            <a:pPr marL="171450" indent="-171450">
              <a:buFontTx/>
              <a:buChar char="-"/>
            </a:pPr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the same norms regadering the upbringing en education of children</a:t>
            </a:r>
          </a:p>
          <a:p>
            <a:pPr marL="171450" indent="-171450">
              <a:buFontTx/>
              <a:buChar char="-"/>
            </a:pPr>
            <a:endParaRPr lang="nl-B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9804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>
                <a:hlinkClick r:id="rId3"/>
              </a:rPr>
              <a:t>Liese</a:t>
            </a:r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Vaak blijven wetenschappelijke adviezen in wetenschappelijke artikels en boeken staan. </a:t>
            </a:r>
            <a:br>
              <a:rPr lang="nl-BE" dirty="0"/>
            </a:br>
            <a:r>
              <a:rPr lang="nl-BE" dirty="0"/>
              <a:t>Het boek Klaskit is al een eerste vlot lezende stap met adviezen voor de praktijk (geschreven door P De Brucykere) </a:t>
            </a:r>
            <a:br>
              <a:rPr lang="nl-BE" dirty="0"/>
            </a:br>
            <a:r>
              <a:rPr lang="nl-BE" dirty="0"/>
              <a:t>Klaskit cursussen gaat nog een stap verder en maakt samen met jullie de concrete vertaling van bepaald didactische principes naar jullie eigen onderwijspraktijk. </a:t>
            </a:r>
            <a:br>
              <a:rPr lang="nl-BE" dirty="0"/>
            </a:br>
            <a:r>
              <a:rPr lang="nl-BE" dirty="0"/>
              <a:t>Dit doen we met het werkboek vol praktische handvatten en tips, de sessies en terugkomsessies (trap 2 en 3). </a:t>
            </a:r>
            <a:br>
              <a:rPr lang="nl-BE" dirty="0"/>
            </a:br>
            <a:r>
              <a:rPr lang="nl-BE" dirty="0"/>
              <a:t>De bedoeling is dus om wetenschappelijke inzichten in te zetten in de praktijk. </a:t>
            </a:r>
            <a:br>
              <a:rPr lang="nl-BE" dirty="0"/>
            </a:br>
            <a:endParaRPr lang="nl-BE" dirty="0"/>
          </a:p>
          <a:p>
            <a:r>
              <a:rPr lang="nl-BE" dirty="0"/>
              <a:t>Vertaling naar de praktijk is cruciaal, brug tussen wetenschap en praktijk </a:t>
            </a:r>
            <a:br>
              <a:rPr lang="nl-BE" dirty="0"/>
            </a:br>
            <a:r>
              <a:rPr lang="nl-BE" dirty="0">
                <a:sym typeface="Wingdings" pitchFamily="2" charset="2"/>
              </a:rPr>
              <a:t> In deze cursus centraal: Leerlingen diep laten nadenken </a:t>
            </a:r>
            <a:br>
              <a:rPr lang="nl-BE" dirty="0">
                <a:sym typeface="Wingdings" pitchFamily="2" charset="2"/>
              </a:rPr>
            </a:br>
            <a:br>
              <a:rPr lang="nl-BE" dirty="0">
                <a:sym typeface="Wingdings" pitchFamily="2" charset="2"/>
              </a:rPr>
            </a:br>
            <a:r>
              <a:rPr lang="nl-BE" sz="12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we spreken niet van evidence-based lesgeven (zoals in de geneeskunde - waar een vaccin werkt of niet werkt), maar wel van evidence-informed lesgeven. We baseren ons dus op wetenschappelijke inzichten (evidence) en afhankelijk van de context maken we geïnformeerde doordachte keuzes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139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>
                <a:hlinkClick r:id="rId3"/>
              </a:rPr>
              <a:t>Liese</a:t>
            </a:r>
          </a:p>
          <a:p>
            <a:endParaRPr lang="nl-BE" sz="1200" dirty="0">
              <a:solidFill>
                <a:schemeClr val="bg1">
                  <a:lumMod val="50000"/>
                </a:schemeClr>
              </a:solidFill>
            </a:endParaRPr>
          </a:p>
          <a:p>
            <a:endParaRPr lang="nl-BE" sz="1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BE" sz="1200" dirty="0">
                <a:solidFill>
                  <a:schemeClr val="bg1">
                    <a:lumMod val="50000"/>
                  </a:schemeClr>
                </a:solidFill>
              </a:rPr>
              <a:t>Wel: wat werkt vaak, in welke omstandigheden (of voor welke doelgroep) en waarom.   </a:t>
            </a:r>
          </a:p>
          <a:p>
            <a:endParaRPr lang="nl-BE" sz="1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BE" sz="12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TOOLS voor TOPleraren </a:t>
            </a:r>
            <a:endParaRPr lang="nl-BE" sz="1200" dirty="0">
              <a:solidFill>
                <a:schemeClr val="bg1">
                  <a:lumMod val="50000"/>
                </a:schemeClr>
              </a:solidFill>
            </a:endParaRPr>
          </a:p>
          <a:p>
            <a:endParaRPr lang="nl-BE" dirty="0"/>
          </a:p>
          <a:p>
            <a:r>
              <a:rPr lang="nl-BE" sz="1200" dirty="0"/>
              <a:t>“Goed lesgeven is geen rocket science (Surma, 2019)”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2471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7560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5567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8015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Echt</a:t>
            </a:r>
            <a:r>
              <a:rPr lang="nl-BE" baseline="0" dirty="0"/>
              <a:t> alleen pagina 8 en 9! Pagina 10 is uitleg (nieuw boek)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4686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Johan</a:t>
            </a:r>
          </a:p>
          <a:p>
            <a:endParaRPr lang="nl-BE" dirty="0"/>
          </a:p>
          <a:p>
            <a:r>
              <a:rPr lang="nl-BE" dirty="0"/>
              <a:t>Draai nu je blaadje om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5943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Johan</a:t>
            </a:r>
          </a:p>
          <a:p>
            <a:r>
              <a:rPr lang="nl-NL" dirty="0"/>
              <a:t>Liese</a:t>
            </a:r>
            <a:r>
              <a:rPr lang="nl-NL" baseline="0" dirty="0"/>
              <a:t> schrijft </a:t>
            </a:r>
            <a:r>
              <a:rPr lang="nl-NL" baseline="0" dirty="0" err="1"/>
              <a:t>comment</a:t>
            </a:r>
            <a:r>
              <a:rPr lang="nl-NL" baseline="0" dirty="0"/>
              <a:t> Like mijn post! Met duimpje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0193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Eerst een paar afspraken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8729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Johan</a:t>
            </a:r>
          </a:p>
          <a:p>
            <a:endParaRPr lang="nl-NL" dirty="0"/>
          </a:p>
          <a:p>
            <a:r>
              <a:rPr lang="nl-NL" dirty="0"/>
              <a:t>Voorkennis</a:t>
            </a:r>
            <a:r>
              <a:rPr lang="nl-NL" baseline="0" dirty="0"/>
              <a:t> of leefwereld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4448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Reeks</a:t>
            </a:r>
            <a:r>
              <a:rPr lang="nl-NL" baseline="0" dirty="0"/>
              <a:t> 2 concreter?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76532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 dan </a:t>
            </a:r>
            <a:r>
              <a:rPr lang="en-US" dirty="0" err="1"/>
              <a:t>wel</a:t>
            </a:r>
            <a:r>
              <a:rPr lang="en-US" dirty="0"/>
              <a:t>?...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nadenken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907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62961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Liese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6929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Liese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8629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  <a:p>
            <a:r>
              <a:rPr lang="nl-BE" dirty="0"/>
              <a:t>Liese</a:t>
            </a:r>
          </a:p>
          <a:p>
            <a:r>
              <a:rPr lang="nl-BE" dirty="0" err="1"/>
              <a:t>Craig</a:t>
            </a:r>
            <a:r>
              <a:rPr lang="nl-BE" dirty="0"/>
              <a:t> &amp;</a:t>
            </a:r>
            <a:r>
              <a:rPr lang="nl-BE" baseline="0" dirty="0"/>
              <a:t> Lockhart - Levels of processing model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3783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200" b="0" i="0" dirty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61013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92857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Liese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4751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23237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Nog niet bespreken! </a:t>
            </a:r>
          </a:p>
          <a:p>
            <a:r>
              <a:rPr lang="nl-NL" dirty="0"/>
              <a:t>Toon/stel deze vragen en laat dan het filmpje zien. Achteraf kan je dan de vragen bespreken.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07312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7174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0332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59616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Johan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geloof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geloof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…. - 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- </a:t>
            </a:r>
            <a:r>
              <a:rPr lang="nl-BE" dirty="0">
                <a:hlinkClick r:id="rId3"/>
              </a:rPr>
              <a:t>https://www.youtube.com/watch?v=IGbalOe9jRg&amp;t=102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dromen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 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zijn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bedrog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(Marco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Borsato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eigenlijk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gingen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 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oerend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hard!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 in hand….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dirty="0"/>
              <a:t>Ik heb een toe-toe-toeter…..op mijn waterscooter (gebroeders Ko) </a:t>
            </a:r>
            <a:r>
              <a:rPr lang="nl-BE" sz="1200" u="sng" dirty="0">
                <a:solidFill>
                  <a:schemeClr val="accent1"/>
                </a:solidFill>
              </a:rPr>
              <a:t>https://www.youtube.com/watch?v=eHXgA1GYO9U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dirty="0"/>
              <a:t>Een eigen huis… een plek onder de zon (Rene Froger) </a:t>
            </a:r>
            <a:r>
              <a:rPr lang="nl-BE" sz="1200" u="sng" dirty="0">
                <a:solidFill>
                  <a:schemeClr val="accent1"/>
                </a:solidFill>
              </a:rPr>
              <a:t>https://www.youtube.com/watch?v=NWjGZlRF_Mk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dirty="0"/>
              <a:t>Ik ga zwemmen… in Bacardi Lemon (Mart Hoogkamer) </a:t>
            </a:r>
            <a:r>
              <a:rPr lang="nl-BE" sz="1200" u="sng" dirty="0">
                <a:solidFill>
                  <a:schemeClr val="accent1"/>
                </a:solidFill>
              </a:rPr>
              <a:t>https://www.youtube.com/watch?v=Ckg3byPznbk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dirty="0"/>
              <a:t>Het is een nacht… die je normaal alleen in films ziet (Guus Meeuwis &amp; Vagant) </a:t>
            </a:r>
            <a:r>
              <a:rPr lang="nl-BE" sz="1200" u="sng" dirty="0">
                <a:solidFill>
                  <a:schemeClr val="accent1"/>
                </a:solidFill>
              </a:rPr>
              <a:t>https://www.youtube.com/watch?v=BMqZIFVYUXw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11285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9536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86595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Johan</a:t>
            </a:r>
          </a:p>
          <a:p>
            <a:endParaRPr lang="nl-BE" dirty="0"/>
          </a:p>
          <a:p>
            <a:r>
              <a:rPr lang="nl-BE" dirty="0"/>
              <a:t>Dit is ook meteen de reden waarom onderwijs waarbij technisch lezen ‘vanzelf’ moet komen NIET WERKT !! </a:t>
            </a:r>
          </a:p>
          <a:p>
            <a:endParaRPr lang="nl-BE" dirty="0"/>
          </a:p>
          <a:p>
            <a:r>
              <a:rPr lang="nl-BE" dirty="0"/>
              <a:t>Studeren: bv. afspelen met tape met leerstof tijdens je slaap &gt; werkt niet! </a:t>
            </a:r>
            <a:br>
              <a:rPr lang="nl-BE" dirty="0"/>
            </a:br>
            <a:r>
              <a:rPr lang="nl-BE" dirty="0"/>
              <a:t>Passief herlezen van je nota’s, …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3711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Idealiter doe je dit nu direct na het einde van onze live start.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33218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>
                <a:sym typeface="Wingdings" pitchFamily="2" charset="2"/>
              </a:rPr>
              <a:t> Via form in het leerpad.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1976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Je stelt jezelf heel kort voor: wat is je naam en je vakgebied en wat verwacht je van dit Klaskit traject (wat wil je graag bijleren?) </a:t>
            </a:r>
          </a:p>
          <a:p>
            <a:endParaRPr lang="nl-BE" dirty="0"/>
          </a:p>
          <a:p>
            <a:r>
              <a:rPr lang="nl-BE" dirty="0"/>
              <a:t>Wij zeggen een naam en dan kan die persoon het woord nemen en de microfoon aanzetten. </a:t>
            </a:r>
            <a:br>
              <a:rPr lang="nl-BE" dirty="0"/>
            </a:b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95399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>
                <a:sym typeface="Wingdings" pitchFamily="2" charset="2"/>
              </a:rPr>
              <a:t> Verwerking in het leerpad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91658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36845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0">
              <a:buNone/>
            </a:pPr>
            <a:r>
              <a:rPr lang="nl-BE" sz="2500" dirty="0">
                <a:sym typeface="Wingdings" pitchFamily="2" charset="2"/>
              </a:rPr>
              <a:t> Leren stopt wanneer </a:t>
            </a:r>
          </a:p>
          <a:p>
            <a:pPr lvl="2">
              <a:buFont typeface="Wingdings" pitchFamily="2" charset="2"/>
              <a:buChar char="q"/>
            </a:pPr>
            <a:r>
              <a:rPr lang="nl-BE" sz="2200" dirty="0">
                <a:sym typeface="Wingdings" pitchFamily="2" charset="2"/>
              </a:rPr>
              <a:t> te moeilijk / te weinig voorkennis </a:t>
            </a:r>
          </a:p>
          <a:p>
            <a:pPr lvl="2">
              <a:buFont typeface="Wingdings" pitchFamily="2" charset="2"/>
              <a:buChar char="q"/>
            </a:pPr>
            <a:r>
              <a:rPr lang="nl-BE" sz="2200" dirty="0">
                <a:sym typeface="Wingdings" pitchFamily="2" charset="2"/>
              </a:rPr>
              <a:t> niet goed met stress kunnen omgaan</a:t>
            </a:r>
          </a:p>
          <a:p>
            <a:pPr lvl="2">
              <a:buFont typeface="Wingdings" pitchFamily="2" charset="2"/>
              <a:buChar char="q"/>
            </a:pPr>
            <a:r>
              <a:rPr lang="nl-BE" sz="2200" dirty="0">
                <a:sym typeface="Wingdings" pitchFamily="2" charset="2"/>
              </a:rPr>
              <a:t> onrealistische verwactingen </a:t>
            </a:r>
          </a:p>
          <a:p>
            <a:pPr lvl="2">
              <a:buFont typeface="Wingdings" pitchFamily="2" charset="2"/>
              <a:buChar char="q"/>
            </a:pPr>
            <a:r>
              <a:rPr lang="nl-BE" sz="2200" dirty="0">
                <a:sym typeface="Wingdings" pitchFamily="2" charset="2"/>
              </a:rPr>
              <a:t> slecht onderwijs</a:t>
            </a:r>
          </a:p>
          <a:p>
            <a:pPr lvl="2">
              <a:buFont typeface="Wingdings" pitchFamily="2" charset="2"/>
              <a:buChar char="q"/>
            </a:pPr>
            <a:r>
              <a:rPr lang="nl-BE" sz="2200" dirty="0">
                <a:sym typeface="Wingdings" pitchFamily="2" charset="2"/>
              </a:rPr>
              <a:t> slechte leeromstandigheden (afleiding, lawaai, moeilijke dag) </a:t>
            </a:r>
          </a:p>
          <a:p>
            <a:pPr lvl="2">
              <a:buFont typeface="Wingdings" pitchFamily="2" charset="2"/>
              <a:buChar char="q"/>
            </a:pPr>
            <a:r>
              <a:rPr lang="nl-BE" sz="2200" dirty="0">
                <a:sym typeface="Wingdings" pitchFamily="2" charset="2"/>
              </a:rPr>
              <a:t> schrik voor evaluatie 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33912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Live tonen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98962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43654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37896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90103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355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Liese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806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Maak hier gerust jullie eigen versie van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0415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8731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1958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>
                <a:hlinkClick r:id="rId3"/>
              </a:rPr>
              <a:t>https://vimeo.com/267382804</a:t>
            </a:r>
            <a:endParaRPr lang="nl-BE" dirty="0"/>
          </a:p>
          <a:p>
            <a:endParaRPr lang="nl-BE" dirty="0"/>
          </a:p>
          <a:p>
            <a:r>
              <a:rPr lang="nl-BE" dirty="0"/>
              <a:t>Achtergrond: </a:t>
            </a:r>
            <a:r>
              <a:rPr lang="nl-BE" dirty="0">
                <a:hlinkClick r:id="rId4"/>
              </a:rPr>
              <a:t>https://pedrodebruyckere.blog/2018/08/23/een-korte-presentatie-over-john-hatties-nieuwe-nummer-1-collective-teacher-efficacy/</a:t>
            </a:r>
            <a:r>
              <a:rPr lang="nl-BE" dirty="0"/>
              <a:t> </a:t>
            </a:r>
          </a:p>
          <a:p>
            <a:endParaRPr lang="nl-BE" dirty="0"/>
          </a:p>
          <a:p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collective belief of teachers in their ability to positively affect students. With an effect size of d=1.57 </a:t>
            </a:r>
          </a:p>
          <a:p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How? </a:t>
            </a:r>
          </a:p>
          <a:p>
            <a:pPr marL="171450" indent="-171450">
              <a:buFontTx/>
              <a:buChar char="-"/>
            </a:pPr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 teacher influence </a:t>
            </a:r>
          </a:p>
          <a:p>
            <a:pPr marL="171450" indent="-171450">
              <a:buFontTx/>
              <a:buChar char="-"/>
            </a:pPr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Teachers knowledge about one another’s work </a:t>
            </a:r>
          </a:p>
          <a:p>
            <a:pPr marL="171450" indent="-171450">
              <a:buFontTx/>
              <a:buChar char="-"/>
            </a:pPr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Cohesive staff </a:t>
            </a:r>
          </a:p>
          <a:p>
            <a:pPr marL="171450" indent="-171450">
              <a:buFontTx/>
              <a:buChar char="-"/>
            </a:pPr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Responsiveness of leadership </a:t>
            </a:r>
          </a:p>
          <a:p>
            <a:pPr marL="171450" indent="-171450">
              <a:buFontTx/>
              <a:buChar char="-"/>
            </a:pPr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 systems of intervention </a:t>
            </a:r>
          </a:p>
          <a:p>
            <a:pPr marL="171450" indent="-171450">
              <a:buFontTx/>
              <a:buChar char="-"/>
            </a:pPr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 consensus</a:t>
            </a:r>
          </a:p>
          <a:p>
            <a:pPr marL="171450" indent="-171450">
              <a:buFontTx/>
              <a:buChar char="-"/>
            </a:pPr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Trust in studenten en parents: formal &amp; informal interactions </a:t>
            </a:r>
          </a:p>
          <a:p>
            <a:pPr marL="171450" indent="-171450">
              <a:buFontTx/>
              <a:buChar char="-"/>
            </a:pPr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 knowledge of good efucational practices held by low-SES parents</a:t>
            </a:r>
          </a:p>
          <a:p>
            <a:pPr marL="171450" indent="-171450">
              <a:buFontTx/>
              <a:buChar char="-"/>
            </a:pPr>
            <a:r>
              <a:rPr lang="nl-B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the same norms regadering the upbringing en education of children</a:t>
            </a:r>
          </a:p>
          <a:p>
            <a:pPr marL="171450" indent="-171450">
              <a:buFontTx/>
              <a:buChar char="-"/>
            </a:pPr>
            <a:endParaRPr lang="nl-B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nl-B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0366D-C637-4703-958B-226BE548485A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6929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268C59-1140-2441-BDB0-515321BAF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7DBC95-7750-2C4F-B818-CB4CBB6F6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11E46C-2AED-9A4D-9A72-12BC1253D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F648-F7C9-124E-820A-EB398FA724CF}" type="datetimeFigureOut">
              <a:rPr lang="nl-BE" smtClean="0"/>
              <a:t>21/04/2023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B43F35-66DA-5640-B14F-5C4D05B76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165AF1-4753-AB44-81BF-3620F1DBF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259B7-7ECA-2F42-BBF1-5E26409D92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103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6F3B2-3333-6C4D-A517-6CE697873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9D49F6A-12DC-C74E-8808-87C1257285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F329371-846F-E848-A997-389843327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5DC3B2-516C-5E4F-A09A-3A281A718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DF51C9-4378-EE40-828A-8AF2513B0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1BCC69-71BA-4368-A8CB-CB923A3D90F3}" type="slidenum">
              <a:rPr lang="en-US" altLang="nl-BE" smtClean="0">
                <a:solidFill>
                  <a:srgbClr val="EE9900"/>
                </a:solidFill>
              </a:rPr>
              <a:pPr>
                <a:defRPr/>
              </a:pPr>
              <a:t>‹nr.›</a:t>
            </a:fld>
            <a:endParaRPr lang="en-US" altLang="nl-BE">
              <a:solidFill>
                <a:srgbClr val="E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14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1641FB7-0A49-D349-9C62-AA7FA620CB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1C289A0-9945-8E46-8B1F-86A5E572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07B0EB-E8A3-FA43-B6A3-9CE18A4D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972973-1832-9644-A679-027CA07CF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88A39D-74BB-2B42-9CCF-D9A88802C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16B1DE-F792-4BD2-99C7-895CF107585E}" type="slidenum">
              <a:rPr lang="en-US" altLang="nl-BE" smtClean="0">
                <a:solidFill>
                  <a:srgbClr val="EE9900"/>
                </a:solidFill>
              </a:rPr>
              <a:pPr>
                <a:defRPr/>
              </a:pPr>
              <a:t>‹nr.›</a:t>
            </a:fld>
            <a:endParaRPr lang="en-US" altLang="nl-BE">
              <a:solidFill>
                <a:srgbClr val="E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82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600201"/>
            <a:ext cx="8208912" cy="427707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AHS - PBAOSO - PRAKTIJK 3.1 - Lessen in orde - 2013-2014 - Piet BUYSE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F08B-08AE-4581-A5CB-D6D9DA0972F7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1143000"/>
          </a:xfrm>
        </p:spPr>
        <p:txBody>
          <a:bodyPr anchor="b" anchorCtr="0"/>
          <a:lstStyle>
            <a:lvl1pPr algn="l">
              <a:lnSpc>
                <a:spcPct val="90000"/>
              </a:lnSpc>
              <a:defRPr b="1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pic>
        <p:nvPicPr>
          <p:cNvPr id="14" name="Afbeelding 13" descr="ARTEV_lo_wit_PPT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72400" y="6309326"/>
            <a:ext cx="476250" cy="295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AHS - PBAOSO - PRAKTIJK 3.1 - Lessen in orde - 2013-2014 - Piet BUYSE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F08B-08AE-4581-A5CB-D6D9DA0972F7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1143000"/>
          </a:xfrm>
        </p:spPr>
        <p:txBody>
          <a:bodyPr anchor="b" anchorCtr="0"/>
          <a:lstStyle>
            <a:lvl1pPr algn="l">
              <a:lnSpc>
                <a:spcPct val="90000"/>
              </a:lnSpc>
              <a:defRPr b="1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pic>
        <p:nvPicPr>
          <p:cNvPr id="9" name="Afbeelding 8" descr="ARTEV_lo_wit_PPT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72400" y="6309326"/>
            <a:ext cx="476250" cy="295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102000"/>
            <a:ext cx="9144000" cy="7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80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AHS - PBAOSO - PRAKTIJK 3.1 - Lessen in orde - 2013-2014 - Piet BUYSE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5F08B-08AE-4581-A5CB-D6D9DA0972F7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1143000"/>
          </a:xfrm>
        </p:spPr>
        <p:txBody>
          <a:bodyPr anchor="b" anchorCtr="0"/>
          <a:lstStyle>
            <a:lvl1pPr algn="l">
              <a:lnSpc>
                <a:spcPct val="90000"/>
              </a:lnSpc>
              <a:defRPr b="1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pic>
        <p:nvPicPr>
          <p:cNvPr id="10" name="Afbeelding 9" descr="ARTEV_lo_wit_PPT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72400" y="6309326"/>
            <a:ext cx="476250" cy="295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88BEF9-0823-3549-A5A0-BB3A1BA30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366AA2-8858-D649-B5BB-0AF3C9C44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4FECFC-EDF5-084A-B502-D02F0A315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41E79C1-5660-544A-8751-13C59797A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032B32-CA2E-A042-92F0-3CC8391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27B02-0B55-448B-B8D9-2A846A3857C9}" type="slidenum">
              <a:rPr lang="en-US" altLang="nl-BE" smtClean="0">
                <a:solidFill>
                  <a:srgbClr val="EE9900"/>
                </a:solidFill>
              </a:rPr>
              <a:pPr>
                <a:defRPr/>
              </a:pPr>
              <a:t>‹nr.›</a:t>
            </a:fld>
            <a:endParaRPr lang="en-US" altLang="nl-BE">
              <a:solidFill>
                <a:srgbClr val="E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09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E89AA2-02F8-B546-973C-5292B5799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249AAE-9F35-E24D-BF36-9685B4E55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C8611F-6411-AE47-B22C-E43222EDC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6C58633-709B-BE4E-B912-93EE0DEF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EBD7A9-376F-9C47-8C06-7CFE3F56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232BAF-A57F-4D4F-BD3D-1E5D3D94AA23}" type="slidenum">
              <a:rPr lang="en-US" altLang="nl-BE" smtClean="0">
                <a:solidFill>
                  <a:srgbClr val="EE9900"/>
                </a:solidFill>
              </a:rPr>
              <a:pPr>
                <a:defRPr/>
              </a:pPr>
              <a:t>‹nr.›</a:t>
            </a:fld>
            <a:endParaRPr lang="en-US" altLang="nl-BE">
              <a:solidFill>
                <a:srgbClr val="E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56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753927-0320-454B-832C-AC1C4F1C5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119FD4-80C3-CE4A-B962-D66749F2F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7482C13-6340-3246-8470-7D2D42376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51EF43E-C46A-CA47-8EC1-190A38956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9027C6B-9079-C84B-9407-DC0FD6123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560104-A125-734F-A6BA-1A6D646EA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D99927-E129-4E26-88E5-CBA35913BF16}" type="slidenum">
              <a:rPr lang="en-US" altLang="nl-BE" smtClean="0">
                <a:solidFill>
                  <a:srgbClr val="EE9900"/>
                </a:solidFill>
              </a:rPr>
              <a:pPr>
                <a:defRPr/>
              </a:pPr>
              <a:t>‹nr.›</a:t>
            </a:fld>
            <a:endParaRPr lang="en-US" altLang="nl-BE">
              <a:solidFill>
                <a:srgbClr val="E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70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EF0BB8-673D-014A-B69A-619D8C1DD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29F9F3-A548-704E-9712-67A7C0A44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5F68E74-F504-C54A-9109-2317B3F1B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C23EAEC-F895-424D-8D1D-B06378E61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869A1BF-3D7E-F448-AB81-9FECA4AD9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443E73F-5F52-6847-AA9C-A39557C2F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D52A878-AF11-E642-B498-63AFD60D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2BD65A6-8275-A447-AB71-85BE6C3A7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6AF51B-D85C-4AE2-B782-4E08B0F91A49}" type="slidenum">
              <a:rPr lang="en-US" altLang="nl-BE" smtClean="0">
                <a:solidFill>
                  <a:srgbClr val="EE9900"/>
                </a:solidFill>
              </a:rPr>
              <a:pPr>
                <a:defRPr/>
              </a:pPr>
              <a:t>‹nr.›</a:t>
            </a:fld>
            <a:endParaRPr lang="en-US" altLang="nl-BE">
              <a:solidFill>
                <a:srgbClr val="E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37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30D79D-5FD0-D74A-AC6C-C0E9CCE05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77A2F5D-4DFA-5F43-AD7F-27BA409FD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233CCE0-8BCA-084E-863D-CAD67BD44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71AA6F-6D08-2542-877E-48A9DDC22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EA8DBE-2398-4A4C-B8D8-75FD38EB392F}" type="slidenum">
              <a:rPr lang="en-US" altLang="nl-BE" smtClean="0">
                <a:solidFill>
                  <a:srgbClr val="EE9900"/>
                </a:solidFill>
              </a:rPr>
              <a:pPr>
                <a:defRPr/>
              </a:pPr>
              <a:t>‹nr.›</a:t>
            </a:fld>
            <a:endParaRPr lang="en-US" altLang="nl-BE">
              <a:solidFill>
                <a:srgbClr val="E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99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F7DB08E-4441-7043-9BCF-3B93C905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AE70953-7617-594B-B5BA-43BE0D2A7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A836038-021C-C043-9139-BFDFA986F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2FA6B8-E04D-4F1E-B4C5-88E3EAF00809}" type="slidenum">
              <a:rPr lang="en-US" altLang="nl-BE" smtClean="0">
                <a:solidFill>
                  <a:srgbClr val="EE9900"/>
                </a:solidFill>
              </a:rPr>
              <a:pPr>
                <a:defRPr/>
              </a:pPr>
              <a:t>‹nr.›</a:t>
            </a:fld>
            <a:endParaRPr lang="en-US" altLang="nl-BE">
              <a:solidFill>
                <a:srgbClr val="E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0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861506-BE06-C846-A05A-BE975359C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DA4FC5-1E04-EA4C-8E9D-106040530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5F11E3C-C7CD-DD49-806A-E712F2372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3044188-E426-394B-A98C-82F9FDA62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0D8139-E50A-2840-8E77-539784134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05E1136-9BE5-3D49-A5F5-0F500FF7C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F0BF49-9C93-4C02-AD22-01A3FB869C62}" type="slidenum">
              <a:rPr lang="en-US" altLang="nl-BE" smtClean="0">
                <a:solidFill>
                  <a:srgbClr val="EE9900"/>
                </a:solidFill>
              </a:rPr>
              <a:pPr>
                <a:defRPr/>
              </a:pPr>
              <a:t>‹nr.›</a:t>
            </a:fld>
            <a:endParaRPr lang="en-US" altLang="nl-BE">
              <a:solidFill>
                <a:srgbClr val="E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59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886B0C-9E4F-1F48-9DFC-7F09FFC95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521275F-6191-674F-A884-477EE230EB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CB1BB5E-9D5F-FA49-9285-776D611C2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8569AE4-EC1B-8E42-A065-DFC8B1E5B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BC96816-3ACE-B345-8232-D13E193A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AB61E3-F177-224F-BACB-820D40A2D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1B868-79CE-4A72-B62C-152146218B1B}" type="slidenum">
              <a:rPr lang="en-US" altLang="nl-BE" smtClean="0">
                <a:solidFill>
                  <a:srgbClr val="EE9900"/>
                </a:solidFill>
              </a:rPr>
              <a:pPr>
                <a:defRPr/>
              </a:pPr>
              <a:t>‹nr.›</a:t>
            </a:fld>
            <a:endParaRPr lang="en-US" altLang="nl-BE">
              <a:solidFill>
                <a:srgbClr val="E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611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9BA3419-2FAE-F344-B8EF-658BA96FE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A91C26C-7E71-2244-888A-32775923A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 dirty="0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4A08E7-E03C-F14C-A20E-58901896D6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E1F9C67-8C65-F849-BEE7-003D7A23C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AHS - PBAOSO - PRAKTIJK 3.1 - Lessen in orde - 2013-2014 - Piet BUYSE</a:t>
            </a: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B21B1-ACEB-2D42-89D7-CF09CEBC6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5F08B-08AE-4581-A5CB-D6D9DA0972F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33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50" r:id="rId12"/>
    <p:sldLayoutId id="2147483654" r:id="rId13"/>
    <p:sldLayoutId id="2147483658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accent2">
              <a:lumMod val="75000"/>
            </a:schemeClr>
          </a:solidFill>
          <a:latin typeface="Avenir Next Medium" panose="020B0503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laskit.com/ldln-trap-1-video-1-2/" TargetMode="External"/><Relationship Id="rId5" Type="http://schemas.openxmlformats.org/officeDocument/2006/relationships/image" Target="../media/image19.tif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kit.com/ldln-trap-1-video-1-2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lasse.be/8077/zo-zorg-iedereen-meewerkt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sible-learning.org/2018/03/collective-teacher-efficacy-hattie/" TargetMode="External"/><Relationship Id="rId5" Type="http://schemas.openxmlformats.org/officeDocument/2006/relationships/hyperlink" Target="http://www.klasse.be/172014/snapt-iedereen-de-leerstof-check-het-met-10-technieken/" TargetMode="External"/><Relationship Id="rId4" Type="http://schemas.openxmlformats.org/officeDocument/2006/relationships/hyperlink" Target="http://www.evidencebasedteaching.org.au/hatties-2017-updated-list/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evinvanaelst.com/appleglobeweb.jpg" TargetMode="External"/><Relationship Id="rId3" Type="http://schemas.openxmlformats.org/officeDocument/2006/relationships/hyperlink" Target="https://print.myscres.com/collection/printable-kagan-table-numbers.html" TargetMode="External"/><Relationship Id="rId7" Type="http://schemas.openxmlformats.org/officeDocument/2006/relationships/hyperlink" Target="https://mantra4changeblog.wordpress.com/2017/12/11/think-pair-share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MGlTEH-mlTQ" TargetMode="External"/><Relationship Id="rId5" Type="http://schemas.openxmlformats.org/officeDocument/2006/relationships/hyperlink" Target="https://serc.carleton.edu/earthandmind/posts/nonvolunteers.html" TargetMode="External"/><Relationship Id="rId4" Type="http://schemas.openxmlformats.org/officeDocument/2006/relationships/hyperlink" Target="https://www.slideshare.net/HECReadingHorizons/boost-student-engagement-a-webinar-by-reading-horizon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kit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4F3D6F-527C-C142-9B34-3A74708B05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07" y="14068"/>
            <a:ext cx="3951385" cy="4023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C0C73-7A35-164C-AEA4-8AB12E75F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847167"/>
            <a:ext cx="7543800" cy="2387600"/>
          </a:xfrm>
        </p:spPr>
        <p:txBody>
          <a:bodyPr>
            <a:normAutofit/>
          </a:bodyPr>
          <a:lstStyle/>
          <a:p>
            <a:br>
              <a:rPr lang="nl-NL" altLang="nl-B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altLang="nl-BE" sz="4800" dirty="0" err="1">
                <a:latin typeface="Avenir Next Condensed Medium" panose="020B0506020202020204" pitchFamily="34" charset="0"/>
                <a:cs typeface="Calibri" panose="020F0502020204030204" pitchFamily="34" charset="0"/>
              </a:rPr>
              <a:t>Klaskit</a:t>
            </a:r>
            <a:r>
              <a:rPr lang="nl-NL" altLang="nl-BE" sz="4800" dirty="0">
                <a:latin typeface="Avenir Next Condensed Medium" panose="020B0506020202020204" pitchFamily="34" charset="0"/>
                <a:cs typeface="Calibri" panose="020F0502020204030204" pitchFamily="34" charset="0"/>
              </a:rPr>
              <a:t> in de praktijk  </a:t>
            </a:r>
            <a:br>
              <a:rPr lang="nl-NL" altLang="nl-BE" sz="4800" dirty="0">
                <a:latin typeface="Avenir Next Condensed" panose="020B0506020202020204" pitchFamily="34" charset="0"/>
                <a:cs typeface="Calibri" panose="020F0502020204030204" pitchFamily="34" charset="0"/>
              </a:rPr>
            </a:br>
            <a:r>
              <a:rPr lang="nl-NL" altLang="nl-BE" sz="4800" dirty="0">
                <a:latin typeface="Avenir Next Condensed" panose="020B0506020202020204" pitchFamily="34" charset="0"/>
                <a:cs typeface="Calibri" panose="020F0502020204030204" pitchFamily="34" charset="0"/>
              </a:rPr>
              <a:t>Leerlingen diep laten nadenken</a:t>
            </a:r>
            <a:endParaRPr lang="en-US" sz="4000" dirty="0">
              <a:latin typeface="Avenir Next Condensed" panose="020B0506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ACC327-FC56-394C-92EC-0B01C3D1E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379733"/>
            <a:ext cx="6858000" cy="1177184"/>
          </a:xfrm>
        </p:spPr>
        <p:txBody>
          <a:bodyPr/>
          <a:lstStyle/>
          <a:p>
            <a:r>
              <a:rPr lang="nl-NL" b="1" dirty="0">
                <a:solidFill>
                  <a:schemeClr val="tx2">
                    <a:lumMod val="75000"/>
                  </a:schemeClr>
                </a:solidFill>
                <a:latin typeface="Avenir" panose="02000503020000020003" pitchFamily="2" charset="0"/>
              </a:rPr>
              <a:t>Liese </a:t>
            </a:r>
            <a:r>
              <a:rPr lang="nl-NL" b="1" dirty="0" err="1">
                <a:solidFill>
                  <a:schemeClr val="tx2">
                    <a:lumMod val="75000"/>
                  </a:schemeClr>
                </a:solidFill>
                <a:latin typeface="Avenir" panose="02000503020000020003" pitchFamily="2" charset="0"/>
              </a:rPr>
              <a:t>Missinne</a:t>
            </a:r>
            <a:endParaRPr lang="nl-NL" b="1" dirty="0">
              <a:solidFill>
                <a:schemeClr val="tx2">
                  <a:lumMod val="75000"/>
                </a:schemeClr>
              </a:solidFill>
              <a:latin typeface="Avenir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174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D3F6FB5-A1A9-2341-ACC0-7089F5077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Drietrapsraket 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0D310FF-E891-234B-9001-09D2E7DB0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327" y="1503643"/>
            <a:ext cx="7538957" cy="4351338"/>
          </a:xfrm>
        </p:spPr>
        <p:txBody>
          <a:bodyPr/>
          <a:lstStyle/>
          <a:p>
            <a:pPr marL="0" indent="0">
              <a:buNone/>
            </a:pPr>
            <a:r>
              <a:rPr lang="nl-BE" sz="3200" dirty="0"/>
              <a:t>Doel = </a:t>
            </a:r>
            <a:r>
              <a:rPr lang="nl-BE" sz="3200" b="1" i="1" dirty="0">
                <a:solidFill>
                  <a:srgbClr val="47AAB1"/>
                </a:solidFill>
              </a:rPr>
              <a:t>Collective teacher efficacy </a:t>
            </a:r>
            <a:br>
              <a:rPr lang="nl-BE" sz="3200" i="1" dirty="0"/>
            </a:br>
            <a:r>
              <a:rPr lang="nl-BE" sz="2800" dirty="0"/>
              <a:t>(d = 1.57; Hattie, 2017) </a:t>
            </a:r>
            <a:endParaRPr lang="nl-BE" sz="2400" dirty="0">
              <a:solidFill>
                <a:srgbClr val="FF0000"/>
              </a:solidFill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BC99C02C-1892-114B-8E83-93212F9A4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228" y="1441277"/>
            <a:ext cx="579506" cy="57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3F6BB242-9599-E446-B5C2-5D8585218BC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7935"/>
            <a:ext cx="1168908" cy="1190065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EDE23B5-463B-A442-A847-5763694C9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8907" y="6356351"/>
            <a:ext cx="7679257" cy="365125"/>
          </a:xfrm>
        </p:spPr>
        <p:txBody>
          <a:bodyPr/>
          <a:lstStyle/>
          <a:p>
            <a:pPr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Meer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weten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? https://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pedrodebruyckere.blog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/2018/08/23/een-korte-presentatie-over-john-hatties-nieuwe-nummer-1-collective-teacher-efficacy/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2E50392-65FB-1346-BB7B-490F0E048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907" y="2441795"/>
            <a:ext cx="7045419" cy="348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16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0EC1F0-C8BA-584A-83EE-95035D0C9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1FB4BA-2ECF-B944-A90B-559C201D3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onderwijsmethoden van de bovenste plank">
            <a:extLst>
              <a:ext uri="{FF2B5EF4-FFF2-40B4-BE49-F238E27FC236}">
                <a16:creationId xmlns:a16="http://schemas.microsoft.com/office/drawing/2014/main" id="{EB88D52D-4A0E-E344-ABBC-86E87FE8B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" t="8204" r="1212" b="14359"/>
          <a:stretch/>
        </p:blipFill>
        <p:spPr bwMode="auto">
          <a:xfrm>
            <a:off x="0" y="315911"/>
            <a:ext cx="9173405" cy="61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07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D3F6FB5-A1A9-2341-ACC0-7089F5077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Drietrapsracket 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0D310FF-E891-234B-9001-09D2E7DB0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327" y="1503643"/>
            <a:ext cx="7538957" cy="4351338"/>
          </a:xfrm>
        </p:spPr>
        <p:txBody>
          <a:bodyPr/>
          <a:lstStyle/>
          <a:p>
            <a:pPr marL="0" indent="0">
              <a:buNone/>
            </a:pPr>
            <a:r>
              <a:rPr lang="nl-BE" sz="3200" dirty="0"/>
              <a:t>Doel = </a:t>
            </a:r>
            <a:r>
              <a:rPr lang="nl-BE" sz="3200" b="1" i="1" dirty="0">
                <a:solidFill>
                  <a:srgbClr val="47AAB1"/>
                </a:solidFill>
              </a:rPr>
              <a:t>Collective teacher efficacy </a:t>
            </a:r>
            <a:br>
              <a:rPr lang="nl-BE" sz="3200" i="1" dirty="0"/>
            </a:br>
            <a:r>
              <a:rPr lang="nl-BE" sz="2800" dirty="0"/>
              <a:t>(d = 1.57; Hattie, 2017) </a:t>
            </a:r>
            <a:endParaRPr lang="nl-BE" sz="2400" dirty="0">
              <a:solidFill>
                <a:srgbClr val="FF0000"/>
              </a:solidFill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BC99C02C-1892-114B-8E83-93212F9A4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228" y="1441277"/>
            <a:ext cx="579506" cy="57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3F6BB242-9599-E446-B5C2-5D8585218BC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7935"/>
            <a:ext cx="1168908" cy="1190065"/>
          </a:xfrm>
          <a:prstGeom prst="rect">
            <a:avLst/>
          </a:prstGeo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EDE23B5-463B-A442-A847-5763694C9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8907" y="6356351"/>
            <a:ext cx="7679257" cy="365125"/>
          </a:xfrm>
        </p:spPr>
        <p:txBody>
          <a:bodyPr/>
          <a:lstStyle/>
          <a:p>
            <a:pPr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Meer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weten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? https://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pedrodebruyckere.blog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/2018/08/23/een-korte-presentatie-over-john-hatties-nieuwe-nummer-1-collective-teacher-efficacy/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33E6AD4-B2B6-B743-B03C-0CEC43101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645" y="2407372"/>
            <a:ext cx="6426709" cy="381245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F4F8631-8A01-C742-8166-C7C3FF3F7568}"/>
              </a:ext>
            </a:extLst>
          </p:cNvPr>
          <p:cNvSpPr/>
          <p:nvPr/>
        </p:nvSpPr>
        <p:spPr>
          <a:xfrm>
            <a:off x="7796552" y="5850495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>
                <a:hlinkClick r:id="rId6"/>
              </a:rPr>
              <a:t>video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6820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8EFF0A0-C715-7240-96B2-7CE519006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023" y="1496917"/>
            <a:ext cx="2182708" cy="322733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094FEF34-AFED-CD4E-AB6C-F14E907CFA85}"/>
              </a:ext>
            </a:extLst>
          </p:cNvPr>
          <p:cNvSpPr/>
          <p:nvPr/>
        </p:nvSpPr>
        <p:spPr>
          <a:xfrm>
            <a:off x="4019838" y="2255235"/>
            <a:ext cx="88713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8000" b="1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</a:rPr>
              <a:t>&amp;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C30136B-7024-2E4E-825A-2A695AD00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nl-BE" sz="4400" dirty="0">
                <a:solidFill>
                  <a:srgbClr val="EA5C34"/>
                </a:solidFill>
              </a:rPr>
              <a:t>Theory</a:t>
            </a:r>
            <a:r>
              <a:rPr lang="nl-BE" sz="4400" dirty="0"/>
              <a:t> </a:t>
            </a:r>
            <a:r>
              <a:rPr lang="nl-BE" sz="4400" dirty="0">
                <a:solidFill>
                  <a:schemeClr val="bg1">
                    <a:lumMod val="50000"/>
                  </a:schemeClr>
                </a:solidFill>
              </a:rPr>
              <a:t>meets</a:t>
            </a:r>
            <a:r>
              <a:rPr lang="nl-BE" sz="4400" dirty="0"/>
              <a:t> practice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C383C1C-D115-1F48-B310-359488B99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2565" y="1496917"/>
            <a:ext cx="2347205" cy="334012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69A74CA-6880-2248-8E2D-87471E93615A}"/>
              </a:ext>
            </a:extLst>
          </p:cNvPr>
          <p:cNvSpPr txBox="1"/>
          <p:nvPr/>
        </p:nvSpPr>
        <p:spPr>
          <a:xfrm>
            <a:off x="1103082" y="5594428"/>
            <a:ext cx="6937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i="1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Samen naar evidence-informed lesgeven </a:t>
            </a:r>
          </a:p>
        </p:txBody>
      </p:sp>
    </p:spTree>
    <p:extLst>
      <p:ext uri="{BB962C8B-B14F-4D97-AF65-F5344CB8AC3E}">
        <p14:creationId xmlns:p14="http://schemas.microsoft.com/office/powerpoint/2010/main" val="2040474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3311F3-5831-9748-A622-46CE9161D7A1}"/>
              </a:ext>
            </a:extLst>
          </p:cNvPr>
          <p:cNvSpPr/>
          <p:nvPr/>
        </p:nvSpPr>
        <p:spPr>
          <a:xfrm>
            <a:off x="1168908" y="1643270"/>
            <a:ext cx="6717792" cy="23903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49978E70-4BE4-5C40-9803-DA414330A0BD}"/>
              </a:ext>
            </a:extLst>
          </p:cNvPr>
          <p:cNvSpPr/>
          <p:nvPr/>
        </p:nvSpPr>
        <p:spPr>
          <a:xfrm>
            <a:off x="6495202" y="3671676"/>
            <a:ext cx="723900" cy="723900"/>
          </a:xfrm>
          <a:prstGeom prst="diamon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6DB5C2EE-51E1-D841-9793-D847032AA3F6}"/>
              </a:ext>
            </a:extLst>
          </p:cNvPr>
          <p:cNvSpPr/>
          <p:nvPr/>
        </p:nvSpPr>
        <p:spPr>
          <a:xfrm>
            <a:off x="1270000" y="1735550"/>
            <a:ext cx="652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b="1" i="1" dirty="0">
                <a:latin typeface="roboto"/>
              </a:rPr>
              <a:t>"Niet alles werkt en bijna niets werkt altijd."</a:t>
            </a:r>
            <a:endParaRPr lang="nl-BE" sz="4800" b="1" i="1" dirty="0">
              <a:solidFill>
                <a:srgbClr val="EA5C34"/>
              </a:solidFill>
              <a:latin typeface="roboto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991636D-52F8-BF40-A2CD-CAC813E9B38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7935"/>
            <a:ext cx="1168908" cy="1190065"/>
          </a:xfrm>
          <a:prstGeom prst="rect">
            <a:avLst/>
          </a:prstGeom>
        </p:spPr>
      </p:pic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F2067D47-1FD9-CE44-B7D6-E1CDC6C0079A}"/>
              </a:ext>
            </a:extLst>
          </p:cNvPr>
          <p:cNvSpPr txBox="1">
            <a:spLocks/>
          </p:cNvSpPr>
          <p:nvPr/>
        </p:nvSpPr>
        <p:spPr>
          <a:xfrm>
            <a:off x="822670" y="3901158"/>
            <a:ext cx="7886700" cy="192846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5997B5-8056-4B44-B978-0CDA77EEE05F}"/>
              </a:ext>
            </a:extLst>
          </p:cNvPr>
          <p:cNvSpPr txBox="1"/>
          <p:nvPr/>
        </p:nvSpPr>
        <p:spPr>
          <a:xfrm>
            <a:off x="4360985" y="4671189"/>
            <a:ext cx="352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i="1" dirty="0">
                <a:latin typeface="Roboto" panose="02000000000000000000" pitchFamily="2" charset="0"/>
                <a:ea typeface="Roboto" panose="02000000000000000000" pitchFamily="2" charset="0"/>
              </a:rPr>
              <a:t>-  Pedro De Bruyckere</a:t>
            </a:r>
            <a:endParaRPr lang="nl-BE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6C5919-1D33-8F4D-8FAD-12C65CF089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3580824"/>
            <a:ext cx="243854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2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D3F6FB5-A1A9-2341-ACC0-7089F5077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TRAP 1: inhoud + actieplanning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0D310FF-E891-234B-9001-09D2E7DB0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392" y="1825625"/>
            <a:ext cx="7828711" cy="4351338"/>
          </a:xfrm>
        </p:spPr>
        <p:txBody>
          <a:bodyPr/>
          <a:lstStyle/>
          <a:p>
            <a:pPr marL="0" indent="0">
              <a:buNone/>
            </a:pPr>
            <a:r>
              <a:rPr lang="nl-BE" sz="3200" dirty="0"/>
              <a:t>In deze cursus zoeken we antwoorden op volgende vragen: </a:t>
            </a:r>
          </a:p>
          <a:p>
            <a:pPr marL="288000" lvl="1" indent="0">
              <a:buNone/>
            </a:pPr>
            <a:r>
              <a:rPr lang="nl-BE" sz="2800" dirty="0">
                <a:latin typeface="Avenir" panose="02000503020000020003" pitchFamily="2" charset="0"/>
              </a:rPr>
              <a:t>1.1 Waarom is diep laten denken belangrijk?</a:t>
            </a:r>
          </a:p>
          <a:p>
            <a:pPr marL="288000" lvl="1" indent="0">
              <a:buNone/>
            </a:pPr>
            <a:r>
              <a:rPr lang="nl-BE" sz="2800" dirty="0">
                <a:latin typeface="Avenir" panose="02000503020000020003" pitchFamily="2" charset="0"/>
              </a:rPr>
              <a:t>1.2 Wat is de link tussen denken en leren?</a:t>
            </a:r>
          </a:p>
          <a:p>
            <a:pPr marL="288000" lvl="1" indent="0">
              <a:buNone/>
            </a:pPr>
            <a:r>
              <a:rPr lang="nl-BE" sz="2800" dirty="0">
                <a:latin typeface="Avenir" panose="02000503020000020003" pitchFamily="2" charset="0"/>
              </a:rPr>
              <a:t>1.3 Hoe laat je iedereen in je klas nadenken? </a:t>
            </a:r>
          </a:p>
          <a:p>
            <a:pPr marL="630900" lvl="2" indent="0">
              <a:buNone/>
            </a:pPr>
            <a:r>
              <a:rPr lang="nl-BE" sz="2400" dirty="0">
                <a:latin typeface="Avenir" panose="02000503020000020003" pitchFamily="2" charset="0"/>
              </a:rPr>
              <a:t>  </a:t>
            </a:r>
            <a:r>
              <a:rPr lang="nl-BE" sz="2400" dirty="0">
                <a:latin typeface="Avenir" panose="02000503020000020003" pitchFamily="2" charset="0"/>
                <a:sym typeface="Wingdings" pitchFamily="2" charset="2"/>
              </a:rPr>
              <a:t> </a:t>
            </a:r>
            <a:r>
              <a:rPr lang="nl-BE" sz="2400" dirty="0">
                <a:latin typeface="Avenir" panose="02000503020000020003" pitchFamily="2" charset="0"/>
              </a:rPr>
              <a:t>Praktisch aan de slag met bewezen “tools”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BC99C02C-1892-114B-8E83-93212F9A4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897" y="1825625"/>
            <a:ext cx="579506" cy="57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C413C12-9064-BF49-98EE-0A17AA1C995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7935"/>
            <a:ext cx="1168908" cy="119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2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A081FF-EBC8-924E-A0C1-F5569D82C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1193800"/>
          </a:xfrm>
        </p:spPr>
        <p:txBody>
          <a:bodyPr>
            <a:normAutofit fontScale="90000"/>
          </a:bodyPr>
          <a:lstStyle/>
          <a:p>
            <a:pPr algn="l"/>
            <a:r>
              <a:rPr lang="nl-BE" sz="4000" dirty="0"/>
              <a:t>Maar eerst … jullie diep laten nadenken: 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091F007D-38E9-304F-8F33-5FC4942F2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193774"/>
            <a:ext cx="6858000" cy="2064026"/>
          </a:xfrm>
        </p:spPr>
        <p:txBody>
          <a:bodyPr>
            <a:normAutofit/>
          </a:bodyPr>
          <a:lstStyle/>
          <a:p>
            <a:r>
              <a:rPr lang="nl-BE" sz="3600" dirty="0">
                <a:solidFill>
                  <a:schemeClr val="bg1">
                    <a:lumMod val="50000"/>
                  </a:schemeClr>
                </a:solidFill>
              </a:rPr>
              <a:t>Hoe zetten jullie de studenten aan tot diep nadenken? </a:t>
            </a:r>
          </a:p>
          <a:p>
            <a:endParaRPr lang="nl-BE" sz="280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8902991-1FD0-8A4D-9379-AC87C37EA0C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7935"/>
            <a:ext cx="1168908" cy="119006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69682B-4301-2F4C-9C46-1DADCD5BE3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6" y="1122363"/>
            <a:ext cx="916962" cy="91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94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A081FF-EBC8-924E-A0C1-F5569D82C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300" dirty="0"/>
              <a:t>1. Waarom is laten nadenken belangrijk?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80235-4756-BA4B-B326-01CBED5F96E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313"/>
            <a:ext cx="1168908" cy="11900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71747AC-D685-3F47-B409-1F7846C34DC7}"/>
              </a:ext>
            </a:extLst>
          </p:cNvPr>
          <p:cNvSpPr txBox="1"/>
          <p:nvPr/>
        </p:nvSpPr>
        <p:spPr>
          <a:xfrm>
            <a:off x="106018" y="6492080"/>
            <a:ext cx="11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47AAB1"/>
                </a:solidFill>
              </a:rPr>
              <a:t>p.8-9 </a:t>
            </a:r>
          </a:p>
        </p:txBody>
      </p:sp>
    </p:spTree>
    <p:extLst>
      <p:ext uri="{BB962C8B-B14F-4D97-AF65-F5344CB8AC3E}">
        <p14:creationId xmlns:p14="http://schemas.microsoft.com/office/powerpoint/2010/main" val="645501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6000" y="365126"/>
            <a:ext cx="7499350" cy="1325563"/>
          </a:xfrm>
        </p:spPr>
        <p:txBody>
          <a:bodyPr>
            <a:normAutofit/>
          </a:bodyPr>
          <a:lstStyle/>
          <a:p>
            <a:r>
              <a:rPr lang="nl-BE" sz="4400" dirty="0"/>
              <a:t>Een oefening… </a:t>
            </a:r>
            <a:endParaRPr lang="en-US" sz="44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43A721A-CCDC-3B48-B7A0-5F60F5E3B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5436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BE" sz="2800" dirty="0"/>
              <a:t>	Neem jullie werkboek pag.8 en maak de </a:t>
            </a:r>
            <a:br>
              <a:rPr lang="nl-BE" sz="2800" dirty="0"/>
            </a:br>
            <a:r>
              <a:rPr lang="nl-BE" sz="2800" dirty="0"/>
              <a:t>	</a:t>
            </a:r>
            <a:r>
              <a:rPr lang="nl-BE" sz="2800" b="1" dirty="0"/>
              <a:t>advance organizer</a:t>
            </a:r>
            <a:r>
              <a:rPr lang="nl-BE" sz="2800" dirty="0"/>
              <a:t>.</a:t>
            </a:r>
          </a:p>
          <a:p>
            <a:pPr marL="0" indent="0">
              <a:buNone/>
            </a:pPr>
            <a:endParaRPr lang="nl-BE" sz="2800" dirty="0"/>
          </a:p>
          <a:p>
            <a:pPr marL="0" indent="0">
              <a:buNone/>
            </a:pPr>
            <a:endParaRPr lang="nl-BE" sz="2800" dirty="0"/>
          </a:p>
          <a:p>
            <a:pPr marL="0" indent="0">
              <a:buNone/>
            </a:pPr>
            <a:r>
              <a:rPr lang="nl-BE" sz="2800" dirty="0"/>
              <a:t>	</a:t>
            </a:r>
            <a:r>
              <a:rPr lang="nl-BE" sz="2800" i="1" dirty="0"/>
              <a:t>Belangrijk: </a:t>
            </a:r>
            <a:br>
              <a:rPr lang="nl-BE" sz="2800" i="1" dirty="0"/>
            </a:br>
            <a:r>
              <a:rPr lang="nl-BE" sz="2800" i="1" dirty="0"/>
              <a:t>	STAP 1: werkboek énkel open op pag.8</a:t>
            </a:r>
          </a:p>
          <a:p>
            <a:pPr marL="0" indent="0">
              <a:buNone/>
            </a:pPr>
            <a:r>
              <a:rPr lang="nl-BE" sz="2800" i="1" dirty="0"/>
              <a:t>	Klaar? STAP 2: énkel pag.9 </a:t>
            </a:r>
            <a:endParaRPr lang="nl-BE" sz="2800" i="1" dirty="0">
              <a:solidFill>
                <a:srgbClr val="44ABCC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28AB73A-5173-7849-9693-7FDBD7F819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7" y="1690689"/>
            <a:ext cx="916962" cy="91804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840E782-A079-7645-AD81-35CAF0136B06}"/>
              </a:ext>
            </a:extLst>
          </p:cNvPr>
          <p:cNvSpPr txBox="1"/>
          <p:nvPr/>
        </p:nvSpPr>
        <p:spPr>
          <a:xfrm>
            <a:off x="106018" y="6492080"/>
            <a:ext cx="11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47AAB1"/>
                </a:solidFill>
              </a:rPr>
              <a:t>p.8-10 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E5B650C3-3E63-3941-8895-201530B5B88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313"/>
            <a:ext cx="1168908" cy="119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56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400" dirty="0"/>
              <a:t>Een oefening… </a:t>
            </a:r>
            <a:endParaRPr lang="en-US" sz="44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43A721A-CCDC-3B48-B7A0-5F60F5E3B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600200"/>
            <a:ext cx="7776864" cy="4925144"/>
          </a:xfrm>
        </p:spPr>
        <p:txBody>
          <a:bodyPr>
            <a:normAutofit/>
          </a:bodyPr>
          <a:lstStyle/>
          <a:p>
            <a:r>
              <a:rPr lang="nl-BE" sz="2800" dirty="0"/>
              <a:t>Noteer zo veel mogelijk woorden die je je nog herinnert uit vorige reeksen (max. 15)</a:t>
            </a:r>
          </a:p>
          <a:p>
            <a:pPr marL="0" indent="0">
              <a:buNone/>
            </a:pPr>
            <a:endParaRPr lang="nl-BE" sz="2800" dirty="0"/>
          </a:p>
          <a:p>
            <a:r>
              <a:rPr lang="nl-BE" sz="2800" dirty="0"/>
              <a:t>Uit welke reeks onthield je het meest? 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2800" dirty="0">
                <a:solidFill>
                  <a:srgbClr val="44ABCC"/>
                </a:solidFill>
              </a:rPr>
              <a:t>Appel   schoen	Water	huis		boom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2800" dirty="0">
                <a:solidFill>
                  <a:srgbClr val="44ABCC"/>
                </a:solidFill>
              </a:rPr>
              <a:t>tuin 	    fiets 	  olie 	gasvuur       citroen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2800" dirty="0">
                <a:solidFill>
                  <a:srgbClr val="44ABCC"/>
                </a:solidFill>
              </a:rPr>
              <a:t>deur 		peer	vuur	 drink 	  veer</a:t>
            </a:r>
          </a:p>
          <a:p>
            <a:pPr marL="0" indent="0">
              <a:buNone/>
            </a:pPr>
            <a:r>
              <a:rPr lang="nl-BE" sz="2800" dirty="0"/>
              <a:t>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146284B-A3B3-F44B-8AB3-9DA5FF43BEF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313"/>
            <a:ext cx="1168908" cy="119006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2902A67-EFB8-E946-8EFD-5F70E89E505C}"/>
              </a:ext>
            </a:extLst>
          </p:cNvPr>
          <p:cNvSpPr txBox="1"/>
          <p:nvPr/>
        </p:nvSpPr>
        <p:spPr>
          <a:xfrm>
            <a:off x="106018" y="6492080"/>
            <a:ext cx="11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47AAB1"/>
                </a:solidFill>
              </a:rPr>
              <a:t>pag.8-10 </a:t>
            </a:r>
          </a:p>
        </p:txBody>
      </p:sp>
    </p:spTree>
    <p:extLst>
      <p:ext uri="{BB962C8B-B14F-4D97-AF65-F5344CB8AC3E}">
        <p14:creationId xmlns:p14="http://schemas.microsoft.com/office/powerpoint/2010/main" val="506324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5194E62-D60F-724C-8847-8C09435ED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Welkom bij Klaskit live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8CADD-BCCB-A049-8685-3AD3F4C84A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97" y="2380795"/>
            <a:ext cx="7531778" cy="609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8A771A-1554-0B4C-B4F3-B81B3E2D32B5}"/>
              </a:ext>
            </a:extLst>
          </p:cNvPr>
          <p:cNvSpPr txBox="1"/>
          <p:nvPr/>
        </p:nvSpPr>
        <p:spPr>
          <a:xfrm>
            <a:off x="364167" y="3190420"/>
            <a:ext cx="13122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50" dirty="0">
                <a:latin typeface="Avenir Next" panose="020B0503020202020204" pitchFamily="34" charset="0"/>
              </a:rPr>
              <a:t>De sessie duurt van 15u tot 16 u 30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75CAE5-33FC-E04B-811E-7A6AF6C3F32C}"/>
              </a:ext>
            </a:extLst>
          </p:cNvPr>
          <p:cNvSpPr txBox="1"/>
          <p:nvPr/>
        </p:nvSpPr>
        <p:spPr>
          <a:xfrm>
            <a:off x="1676401" y="3190420"/>
            <a:ext cx="13335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50" dirty="0">
                <a:latin typeface="Avenir Next" panose="020B0503020202020204" pitchFamily="34" charset="0"/>
              </a:rPr>
              <a:t>Je hebt nodig: </a:t>
            </a:r>
          </a:p>
          <a:p>
            <a:pPr algn="ctr"/>
            <a:r>
              <a:rPr lang="nl-NL" sz="1350" dirty="0">
                <a:latin typeface="Avenir Next" panose="020B0503020202020204" pitchFamily="34" charset="0"/>
              </a:rPr>
              <a:t>pen, papier, werkboek, je agenda, drinken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942D11-9610-0D4E-A510-C3F32685FBA9}"/>
              </a:ext>
            </a:extLst>
          </p:cNvPr>
          <p:cNvSpPr txBox="1"/>
          <p:nvPr/>
        </p:nvSpPr>
        <p:spPr>
          <a:xfrm>
            <a:off x="3143251" y="3190420"/>
            <a:ext cx="11049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50" dirty="0">
                <a:latin typeface="Avenir Next" panose="020B0503020202020204" pitchFamily="34" charset="0"/>
              </a:rPr>
              <a:t>De microfoon staat standaard uit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6C09E2-2753-164B-BA7B-39ADCF09F8AD}"/>
              </a:ext>
            </a:extLst>
          </p:cNvPr>
          <p:cNvSpPr txBox="1"/>
          <p:nvPr/>
        </p:nvSpPr>
        <p:spPr>
          <a:xfrm>
            <a:off x="4468592" y="3199946"/>
            <a:ext cx="1104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50">
                <a:latin typeface="Avenir Next" panose="020B0503020202020204" pitchFamily="34" charset="0"/>
              </a:rPr>
              <a:t>De camera staat aan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C26EE7-01B0-3B45-B743-E30E1BFCCC19}"/>
              </a:ext>
            </a:extLst>
          </p:cNvPr>
          <p:cNvSpPr txBox="1"/>
          <p:nvPr/>
        </p:nvSpPr>
        <p:spPr>
          <a:xfrm>
            <a:off x="5939521" y="3199946"/>
            <a:ext cx="1104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50" dirty="0">
                <a:latin typeface="Avenir Next" panose="020B0503020202020204" pitchFamily="34" charset="0"/>
              </a:rPr>
              <a:t>Vragen via de chat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F89D6-F68A-A940-AF3A-E83E39880E5A}"/>
              </a:ext>
            </a:extLst>
          </p:cNvPr>
          <p:cNvSpPr txBox="1"/>
          <p:nvPr/>
        </p:nvSpPr>
        <p:spPr>
          <a:xfrm>
            <a:off x="7410450" y="3190420"/>
            <a:ext cx="1104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50">
                <a:latin typeface="Avenir Next" panose="020B0503020202020204" pitchFamily="34" charset="0"/>
              </a:rPr>
              <a:t>Je mag geen opnames maken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46806791-8DE0-414A-AC1A-B5323BAF469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845" y="5621208"/>
            <a:ext cx="1168908" cy="1190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F174C5-5167-CF45-AF30-588E30177A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987" y="4739214"/>
            <a:ext cx="541116" cy="516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0BFB74-C357-3B4C-8ECB-D7B60FD723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143" y="4673860"/>
            <a:ext cx="678088" cy="64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10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03C87F1-7960-9944-9357-018181A9D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29" y="1027975"/>
            <a:ext cx="7886700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nl-BE" sz="3600" dirty="0">
                <a:solidFill>
                  <a:srgbClr val="E85D0D"/>
                </a:solidFill>
              </a:rPr>
              <a:t>Reeks 2 </a:t>
            </a:r>
            <a:r>
              <a:rPr lang="nl-BE" sz="3600" dirty="0"/>
              <a:t>= winnaar?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2EA98C3-A33D-344F-AC0F-B0FE28AC07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313"/>
            <a:ext cx="1168908" cy="119006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EA54379-647A-1B49-87BE-8F5E41996A8B}"/>
              </a:ext>
            </a:extLst>
          </p:cNvPr>
          <p:cNvSpPr txBox="1"/>
          <p:nvPr/>
        </p:nvSpPr>
        <p:spPr>
          <a:xfrm>
            <a:off x="106018" y="6492080"/>
            <a:ext cx="11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47AAB1"/>
                </a:solidFill>
              </a:rPr>
              <a:t>pag.8-10 </a:t>
            </a:r>
          </a:p>
        </p:txBody>
      </p:sp>
    </p:spTree>
    <p:extLst>
      <p:ext uri="{BB962C8B-B14F-4D97-AF65-F5344CB8AC3E}">
        <p14:creationId xmlns:p14="http://schemas.microsoft.com/office/powerpoint/2010/main" val="1825898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03C87F1-7960-9944-9357-018181A9D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29" y="1027975"/>
            <a:ext cx="7886700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nl-BE" sz="3600" dirty="0">
                <a:solidFill>
                  <a:srgbClr val="E85D0D"/>
                </a:solidFill>
              </a:rPr>
              <a:t>Hoe</a:t>
            </a:r>
            <a:r>
              <a:rPr lang="nl-BE" sz="3600" dirty="0">
                <a:solidFill>
                  <a:srgbClr val="FF0000"/>
                </a:solidFill>
              </a:rPr>
              <a:t> </a:t>
            </a:r>
            <a:r>
              <a:rPr lang="nl-BE" sz="3600" dirty="0"/>
              <a:t>komt dit?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814E73B-0C78-FC46-A623-8B19F21A13E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313"/>
            <a:ext cx="1168908" cy="119006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2B5C95B-32F7-8442-A347-39167A8B5EEE}"/>
              </a:ext>
            </a:extLst>
          </p:cNvPr>
          <p:cNvSpPr txBox="1"/>
          <p:nvPr/>
        </p:nvSpPr>
        <p:spPr>
          <a:xfrm>
            <a:off x="106018" y="6492080"/>
            <a:ext cx="11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47AAB1"/>
                </a:solidFill>
              </a:rPr>
              <a:t>pag.8-10 </a:t>
            </a:r>
          </a:p>
        </p:txBody>
      </p:sp>
    </p:spTree>
    <p:extLst>
      <p:ext uri="{BB962C8B-B14F-4D97-AF65-F5344CB8AC3E}">
        <p14:creationId xmlns:p14="http://schemas.microsoft.com/office/powerpoint/2010/main" val="2198592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03C87F1-7960-9944-9357-018181A9D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29" y="1027975"/>
            <a:ext cx="7886700" cy="4351338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nl-BE" sz="36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nl-BE" sz="36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nl-BE" sz="3600" dirty="0">
                <a:solidFill>
                  <a:srgbClr val="E85D0D"/>
                </a:solidFill>
              </a:rPr>
              <a:t>Voorkennis</a:t>
            </a:r>
            <a:r>
              <a:rPr lang="nl-BE" sz="3600" dirty="0"/>
              <a:t>? </a:t>
            </a:r>
            <a:r>
              <a:rPr lang="nl-BE" sz="3600" dirty="0">
                <a:solidFill>
                  <a:srgbClr val="E85D0D"/>
                </a:solidFill>
              </a:rPr>
              <a:t>Leefwereld</a:t>
            </a:r>
            <a:r>
              <a:rPr lang="nl-BE" sz="3600" dirty="0"/>
              <a:t>?</a:t>
            </a:r>
          </a:p>
          <a:p>
            <a:pPr marL="0" indent="0" algn="ctr">
              <a:buNone/>
            </a:pPr>
            <a:r>
              <a:rPr lang="nl-BE" sz="2800" dirty="0"/>
              <a:t>Neen, alle reeksen bevatten bekende en gekende termen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D357186-F7CC-4043-81CA-D9C130C5D97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313"/>
            <a:ext cx="1168908" cy="119006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6C6DD7B-26B6-7A49-B2EF-98D1EC2B2BCB}"/>
              </a:ext>
            </a:extLst>
          </p:cNvPr>
          <p:cNvSpPr txBox="1"/>
          <p:nvPr/>
        </p:nvSpPr>
        <p:spPr>
          <a:xfrm>
            <a:off x="106018" y="6492080"/>
            <a:ext cx="11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47AAB1"/>
                </a:solidFill>
              </a:rPr>
              <a:t>pag.8-10 </a:t>
            </a:r>
          </a:p>
        </p:txBody>
      </p:sp>
    </p:spTree>
    <p:extLst>
      <p:ext uri="{BB962C8B-B14F-4D97-AF65-F5344CB8AC3E}">
        <p14:creationId xmlns:p14="http://schemas.microsoft.com/office/powerpoint/2010/main" val="3505901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03C87F1-7960-9944-9357-018181A9D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27975"/>
            <a:ext cx="7886700" cy="4351338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nl-BE" sz="36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nl-BE" sz="36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nl-BE" sz="3600" dirty="0">
                <a:solidFill>
                  <a:srgbClr val="E85D0D"/>
                </a:solidFill>
              </a:rPr>
              <a:t>Concreet</a:t>
            </a:r>
            <a:r>
              <a:rPr lang="nl-BE" sz="3600" dirty="0"/>
              <a:t>?</a:t>
            </a:r>
          </a:p>
          <a:p>
            <a:pPr marL="0" indent="0" algn="ctr">
              <a:buNone/>
            </a:pPr>
            <a:r>
              <a:rPr lang="nl-BE" sz="2800" dirty="0"/>
              <a:t>Neen, alle reeksen bevatten concrete termen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FF88A07-2F32-F74D-AC22-DD85FC30B6A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313"/>
            <a:ext cx="1168908" cy="1190065"/>
          </a:xfrm>
          <a:prstGeom prst="rect">
            <a:avLst/>
          </a:prstGeom>
        </p:spPr>
      </p:pic>
      <p:sp>
        <p:nvSpPr>
          <p:cNvPr id="8" name="Tekstvak 6">
            <a:extLst>
              <a:ext uri="{FF2B5EF4-FFF2-40B4-BE49-F238E27FC236}">
                <a16:creationId xmlns:a16="http://schemas.microsoft.com/office/drawing/2014/main" id="{C97144AF-D548-3C47-97A2-98C04985DCDB}"/>
              </a:ext>
            </a:extLst>
          </p:cNvPr>
          <p:cNvSpPr txBox="1"/>
          <p:nvPr/>
        </p:nvSpPr>
        <p:spPr>
          <a:xfrm>
            <a:off x="106018" y="6492080"/>
            <a:ext cx="11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47AAB1"/>
                </a:solidFill>
              </a:rPr>
              <a:t>pag.8-10 </a:t>
            </a:r>
          </a:p>
        </p:txBody>
      </p:sp>
    </p:spTree>
    <p:extLst>
      <p:ext uri="{BB962C8B-B14F-4D97-AF65-F5344CB8AC3E}">
        <p14:creationId xmlns:p14="http://schemas.microsoft.com/office/powerpoint/2010/main" val="575107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03C87F1-7960-9944-9357-018181A9D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454" y="1489449"/>
            <a:ext cx="7886700" cy="339183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nl-BE" sz="3600" dirty="0"/>
              <a:t>Wat dan </a:t>
            </a:r>
            <a:r>
              <a:rPr lang="nl-BE" sz="3600" dirty="0">
                <a:solidFill>
                  <a:srgbClr val="E85D0D"/>
                </a:solidFill>
              </a:rPr>
              <a:t>wel</a:t>
            </a:r>
            <a:r>
              <a:rPr lang="nl-BE" sz="3600" dirty="0"/>
              <a:t>?</a:t>
            </a:r>
            <a:br>
              <a:rPr lang="nl-BE" sz="3600" dirty="0"/>
            </a:br>
            <a:endParaRPr lang="nl-BE" sz="3600" dirty="0"/>
          </a:p>
          <a:p>
            <a:pPr marL="0" indent="0" algn="ctr">
              <a:buNone/>
            </a:pPr>
            <a:r>
              <a:rPr lang="nl-BE" sz="3600" dirty="0"/>
              <a:t>Bij </a:t>
            </a:r>
            <a:r>
              <a:rPr lang="nl-BE" sz="3600" dirty="0">
                <a:solidFill>
                  <a:srgbClr val="E85D0D"/>
                </a:solidFill>
              </a:rPr>
              <a:t>reeks 2 </a:t>
            </a:r>
            <a:r>
              <a:rPr lang="nl-BE" sz="3600" dirty="0"/>
              <a:t>moest je </a:t>
            </a:r>
            <a:r>
              <a:rPr lang="nl-BE" sz="3600" dirty="0">
                <a:solidFill>
                  <a:srgbClr val="E85D0D"/>
                </a:solidFill>
              </a:rPr>
              <a:t>meer nadenken</a:t>
            </a:r>
          </a:p>
          <a:p>
            <a:pPr marL="0" indent="0" algn="ctr">
              <a:buNone/>
            </a:pPr>
            <a:r>
              <a:rPr lang="nl-BE" sz="3600" dirty="0"/>
              <a:t>of m.a.w.:</a:t>
            </a:r>
          </a:p>
          <a:p>
            <a:pPr marL="0" indent="0" algn="ctr">
              <a:buNone/>
            </a:pPr>
            <a:r>
              <a:rPr lang="nl-BE" sz="3600" dirty="0"/>
              <a:t>Je werk- en langetermijngeheugen moesten meer aan de slag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FFCE526-1C4F-124A-8C56-61CAFC1973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313"/>
            <a:ext cx="1168908" cy="119006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1F9FB76-BD2F-124A-AEFF-02B67F7C00DF}"/>
              </a:ext>
            </a:extLst>
          </p:cNvPr>
          <p:cNvSpPr txBox="1"/>
          <p:nvPr/>
        </p:nvSpPr>
        <p:spPr>
          <a:xfrm>
            <a:off x="106018" y="6492080"/>
            <a:ext cx="11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47AAB1"/>
                </a:solidFill>
              </a:rPr>
              <a:t>pag.8-10 </a:t>
            </a:r>
          </a:p>
        </p:txBody>
      </p:sp>
    </p:spTree>
    <p:extLst>
      <p:ext uri="{BB962C8B-B14F-4D97-AF65-F5344CB8AC3E}">
        <p14:creationId xmlns:p14="http://schemas.microsoft.com/office/powerpoint/2010/main" val="237864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A081FF-EBC8-924E-A0C1-F5569D82C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400" dirty="0"/>
              <a:t>2. Wat is de link tussen denken en leren?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60F5B9B-6761-504F-85FA-7DAC690564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313"/>
            <a:ext cx="1168908" cy="11900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2F144B3-DC42-A246-A9E9-19A94CA8B420}"/>
              </a:ext>
            </a:extLst>
          </p:cNvPr>
          <p:cNvSpPr txBox="1"/>
          <p:nvPr/>
        </p:nvSpPr>
        <p:spPr>
          <a:xfrm>
            <a:off x="106018" y="6492080"/>
            <a:ext cx="11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47AAB1"/>
                </a:solidFill>
              </a:rPr>
              <a:t>pag.11-15</a:t>
            </a:r>
          </a:p>
        </p:txBody>
      </p:sp>
    </p:spTree>
    <p:extLst>
      <p:ext uri="{BB962C8B-B14F-4D97-AF65-F5344CB8AC3E}">
        <p14:creationId xmlns:p14="http://schemas.microsoft.com/office/powerpoint/2010/main" val="757525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400" dirty="0"/>
              <a:t>We herbekijken even de oefening </a:t>
            </a:r>
            <a:endParaRPr lang="en-US" sz="44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43A721A-CCDC-3B48-B7A0-5F60F5E3B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54364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BE" sz="2800" dirty="0"/>
              <a:t>Zet bij de volgende reeks een X onder de woorden die beginnen met een </a:t>
            </a:r>
            <a:r>
              <a:rPr lang="nl-BE" sz="2800" dirty="0">
                <a:solidFill>
                  <a:srgbClr val="E85D0D"/>
                </a:solidFill>
              </a:rPr>
              <a:t>hoofdletter</a:t>
            </a:r>
            <a:r>
              <a:rPr lang="nl-BE" sz="2800" dirty="0"/>
              <a:t>:</a:t>
            </a:r>
            <a:br>
              <a:rPr lang="nl-BE" sz="2800" dirty="0"/>
            </a:br>
            <a:r>
              <a:rPr lang="nl-BE" sz="2800" dirty="0">
                <a:solidFill>
                  <a:srgbClr val="44ABCC"/>
                </a:solidFill>
              </a:rPr>
              <a:t>Appel 	schoen	   Water	     huis	   boom </a:t>
            </a:r>
            <a:br>
              <a:rPr lang="nl-BE" sz="2800" dirty="0">
                <a:solidFill>
                  <a:srgbClr val="44ABCC"/>
                </a:solidFill>
              </a:rPr>
            </a:br>
            <a:endParaRPr lang="nl-BE" sz="2800" dirty="0">
              <a:solidFill>
                <a:srgbClr val="44ABC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nl-BE" sz="2800" dirty="0"/>
              <a:t> Zet bij de volgende reeks een X onder de zaken die je </a:t>
            </a:r>
            <a:r>
              <a:rPr lang="nl-BE" sz="2800" dirty="0">
                <a:solidFill>
                  <a:srgbClr val="E85D0D"/>
                </a:solidFill>
              </a:rPr>
              <a:t>persoonlijk bezit</a:t>
            </a:r>
            <a:r>
              <a:rPr lang="nl-BE" sz="2800" dirty="0"/>
              <a:t>: </a:t>
            </a:r>
            <a:br>
              <a:rPr lang="nl-BE" sz="2800" dirty="0"/>
            </a:br>
            <a:r>
              <a:rPr lang="nl-BE" sz="2800" dirty="0">
                <a:solidFill>
                  <a:srgbClr val="44ABCC"/>
                </a:solidFill>
              </a:rPr>
              <a:t>tuin 	    fiets 	     olie 	   gasvuur       citroen</a:t>
            </a:r>
            <a:br>
              <a:rPr lang="nl-BE" sz="2800" dirty="0">
                <a:solidFill>
                  <a:srgbClr val="44ABCC"/>
                </a:solidFill>
              </a:rPr>
            </a:br>
            <a:endParaRPr lang="nl-BE" sz="2800" dirty="0">
              <a:solidFill>
                <a:srgbClr val="44ABC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nl-BE" sz="2800" dirty="0"/>
              <a:t>Zet bij de volgende reeks een X onder de woorden die </a:t>
            </a:r>
            <a:r>
              <a:rPr lang="nl-BE" sz="2800" dirty="0">
                <a:solidFill>
                  <a:srgbClr val="E85D0D"/>
                </a:solidFill>
              </a:rPr>
              <a:t>rijmen op heer</a:t>
            </a:r>
            <a:r>
              <a:rPr lang="nl-BE" sz="2800" dirty="0"/>
              <a:t>: </a:t>
            </a:r>
            <a:br>
              <a:rPr lang="nl-BE" sz="2800" dirty="0"/>
            </a:br>
            <a:r>
              <a:rPr lang="nl-BE" sz="2800" dirty="0">
                <a:solidFill>
                  <a:srgbClr val="44ABCC"/>
                </a:solidFill>
              </a:rPr>
              <a:t>deur 	      peer	      vuur	      drink	 veer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7DEFC93-906C-A542-BA55-03393F58E5F1}"/>
              </a:ext>
            </a:extLst>
          </p:cNvPr>
          <p:cNvSpPr txBox="1"/>
          <p:nvPr/>
        </p:nvSpPr>
        <p:spPr>
          <a:xfrm>
            <a:off x="106018" y="6492080"/>
            <a:ext cx="11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47AAB1"/>
                </a:solidFill>
              </a:rPr>
              <a:t>pag.12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21DA43C-B3A6-5141-825D-5871727E20E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313"/>
            <a:ext cx="1168908" cy="119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80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DC374E-EBF3-5345-B965-C5302DD7D8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t="38213" r="9130" b="36022"/>
          <a:stretch/>
        </p:blipFill>
        <p:spPr>
          <a:xfrm>
            <a:off x="172278" y="2809486"/>
            <a:ext cx="9030152" cy="162999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54F2040-D4C4-C64D-80CD-0D3410054D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r="62174" b="59984"/>
          <a:stretch/>
        </p:blipFill>
        <p:spPr>
          <a:xfrm>
            <a:off x="172278" y="247649"/>
            <a:ext cx="3101009" cy="256183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114D4F1-4456-DA40-B51D-6DFA0F6105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7" r="36377" b="61787"/>
          <a:stretch/>
        </p:blipFill>
        <p:spPr>
          <a:xfrm>
            <a:off x="2769704" y="247648"/>
            <a:ext cx="3207025" cy="247730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D296480-26D5-0745-98A5-35DEE04C61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3" r="10580" b="61787"/>
          <a:stretch/>
        </p:blipFill>
        <p:spPr>
          <a:xfrm>
            <a:off x="5764695" y="247647"/>
            <a:ext cx="3008243" cy="250651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E495D8A-1CF9-604C-80D9-0FA314A2B8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t="63977" r="13768"/>
          <a:stretch/>
        </p:blipFill>
        <p:spPr>
          <a:xfrm>
            <a:off x="382343" y="4225009"/>
            <a:ext cx="8379314" cy="2292627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A116EF63-552E-8346-90A8-393B11D61139}"/>
              </a:ext>
            </a:extLst>
          </p:cNvPr>
          <p:cNvSpPr txBox="1"/>
          <p:nvPr/>
        </p:nvSpPr>
        <p:spPr>
          <a:xfrm>
            <a:off x="106018" y="6492080"/>
            <a:ext cx="11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47AAB1"/>
                </a:solidFill>
              </a:rPr>
              <a:t>pag.12</a:t>
            </a:r>
          </a:p>
        </p:txBody>
      </p:sp>
    </p:spTree>
    <p:extLst>
      <p:ext uri="{BB962C8B-B14F-4D97-AF65-F5344CB8AC3E}">
        <p14:creationId xmlns:p14="http://schemas.microsoft.com/office/powerpoint/2010/main" val="41647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4294967295"/>
          </p:nvPr>
        </p:nvSpPr>
        <p:spPr>
          <a:xfrm>
            <a:off x="558006" y="1714489"/>
            <a:ext cx="8027988" cy="4276725"/>
          </a:xfrm>
        </p:spPr>
        <p:txBody>
          <a:bodyPr anchor="ctr">
            <a:normAutofit fontScale="85000" lnSpcReduction="20000"/>
          </a:bodyPr>
          <a:lstStyle/>
          <a:p>
            <a:pPr marL="0" indent="0" algn="ctr">
              <a:buNone/>
            </a:pPr>
            <a:endParaRPr lang="nl-BE" sz="2800" dirty="0"/>
          </a:p>
          <a:p>
            <a:pPr marL="0" indent="0" algn="ctr">
              <a:buNone/>
            </a:pPr>
            <a:r>
              <a:rPr lang="nl-BE" sz="3800" dirty="0"/>
              <a:t>Hoe meer je</a:t>
            </a:r>
            <a:r>
              <a:rPr lang="nl-BE" sz="3800" dirty="0">
                <a:solidFill>
                  <a:srgbClr val="FF0000"/>
                </a:solidFill>
              </a:rPr>
              <a:t> </a:t>
            </a:r>
            <a:r>
              <a:rPr lang="nl-BE" sz="3800" dirty="0">
                <a:solidFill>
                  <a:srgbClr val="E85D0D"/>
                </a:solidFill>
              </a:rPr>
              <a:t>moet nadenken</a:t>
            </a:r>
            <a:r>
              <a:rPr lang="nl-BE" sz="3800" dirty="0"/>
              <a:t>, </a:t>
            </a:r>
            <a:r>
              <a:rPr lang="nl-BE" sz="3800" dirty="0">
                <a:solidFill>
                  <a:srgbClr val="E85D0D"/>
                </a:solidFill>
              </a:rPr>
              <a:t>hoe meer je leert</a:t>
            </a:r>
            <a:br>
              <a:rPr lang="nl-BE" sz="3800" b="1" dirty="0"/>
            </a:br>
            <a:br>
              <a:rPr lang="nl-BE" sz="3800" b="1" dirty="0"/>
            </a:br>
            <a:r>
              <a:rPr lang="nl-BE" sz="3800" dirty="0">
                <a:sym typeface="Wingdings" pitchFamily="2" charset="2"/>
              </a:rPr>
              <a:t> Levels of Processing-model</a:t>
            </a:r>
          </a:p>
          <a:p>
            <a:pPr marL="0" indent="0" algn="ctr">
              <a:buNone/>
            </a:pPr>
            <a:endParaRPr lang="nl-BE" sz="3200" dirty="0">
              <a:sym typeface="Wingdings" pitchFamily="2" charset="2"/>
            </a:endParaRPr>
          </a:p>
          <a:p>
            <a:pPr marL="0" indent="0" algn="ctr">
              <a:buNone/>
            </a:pPr>
            <a:endParaRPr lang="nl-BE" sz="3200" dirty="0">
              <a:sym typeface="Wingdings" pitchFamily="2" charset="2"/>
            </a:endParaRPr>
          </a:p>
          <a:p>
            <a:pPr marL="0" indent="0" algn="ctr">
              <a:buNone/>
            </a:pPr>
            <a:br>
              <a:rPr lang="nl-BE" sz="3200" dirty="0">
                <a:sym typeface="Wingdings" pitchFamily="2" charset="2"/>
              </a:rPr>
            </a:br>
            <a:endParaRPr lang="nl-BE" sz="3200" dirty="0"/>
          </a:p>
          <a:p>
            <a:pPr marL="0" indent="0">
              <a:buNone/>
            </a:pPr>
            <a:endParaRPr lang="nl-BE" sz="41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BE" sz="3200" i="1" dirty="0">
                <a:solidFill>
                  <a:schemeClr val="bg1">
                    <a:lumMod val="50000"/>
                  </a:schemeClr>
                </a:solidFill>
              </a:rPr>
              <a:t>   </a:t>
            </a:r>
            <a:endParaRPr lang="nl-BE" dirty="0">
              <a:solidFill>
                <a:schemeClr val="bg1">
                  <a:lumMod val="50000"/>
                </a:schemeClr>
              </a:solidFill>
            </a:endParaRPr>
          </a:p>
          <a:p>
            <a:endParaRPr lang="nl-BE" dirty="0"/>
          </a:p>
          <a:p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558006" y="365920"/>
            <a:ext cx="8208963" cy="1143000"/>
          </a:xfrm>
        </p:spPr>
        <p:txBody>
          <a:bodyPr>
            <a:normAutofit/>
          </a:bodyPr>
          <a:lstStyle/>
          <a:p>
            <a:r>
              <a:rPr lang="nl-BE" sz="4400" dirty="0">
                <a:solidFill>
                  <a:srgbClr val="47AAB1"/>
                </a:solidFill>
              </a:rPr>
              <a:t>Onderzoek zegt…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D34D067-E55C-0045-856A-8C88A5146E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49" y="3852851"/>
            <a:ext cx="3889336" cy="2272732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0B40905B-1474-7840-9B0A-3EA97AC847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313"/>
            <a:ext cx="1168908" cy="119006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0FFCEAB-956E-2449-885E-BDBEF3A07D77}"/>
              </a:ext>
            </a:extLst>
          </p:cNvPr>
          <p:cNvSpPr txBox="1"/>
          <p:nvPr/>
        </p:nvSpPr>
        <p:spPr>
          <a:xfrm>
            <a:off x="106018" y="6492080"/>
            <a:ext cx="11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47AAB1"/>
                </a:solidFill>
              </a:rPr>
              <a:t>pag.11-12</a:t>
            </a:r>
          </a:p>
        </p:txBody>
      </p:sp>
    </p:spTree>
    <p:extLst>
      <p:ext uri="{BB962C8B-B14F-4D97-AF65-F5344CB8AC3E}">
        <p14:creationId xmlns:p14="http://schemas.microsoft.com/office/powerpoint/2010/main" val="3202889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4294967295"/>
          </p:nvPr>
        </p:nvSpPr>
        <p:spPr>
          <a:xfrm>
            <a:off x="558006" y="1714489"/>
            <a:ext cx="8027988" cy="4276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nl-BE" sz="3400" dirty="0"/>
              <a:t>Dus…</a:t>
            </a:r>
          </a:p>
          <a:p>
            <a:pPr marL="0" indent="0">
              <a:buNone/>
            </a:pPr>
            <a:endParaRPr lang="nl-BE" sz="3400" dirty="0"/>
          </a:p>
          <a:p>
            <a:pPr marL="0" indent="0" algn="ctr">
              <a:buNone/>
            </a:pPr>
            <a:r>
              <a:rPr lang="nl-BE" sz="3400" dirty="0"/>
              <a:t>ALLE leerlingen </a:t>
            </a:r>
            <a:r>
              <a:rPr lang="nl-BE" sz="3400" dirty="0">
                <a:solidFill>
                  <a:srgbClr val="E85D0D"/>
                </a:solidFill>
              </a:rPr>
              <a:t>diep laten nadenken</a:t>
            </a:r>
            <a:r>
              <a:rPr lang="nl-BE" sz="3400" dirty="0"/>
              <a:t>! </a:t>
            </a:r>
          </a:p>
          <a:p>
            <a:pPr marL="0" indent="0" algn="ctr">
              <a:buNone/>
            </a:pPr>
            <a:endParaRPr lang="nl-BE" sz="3400" dirty="0"/>
          </a:p>
          <a:p>
            <a:pPr marL="0" indent="0" algn="ctr">
              <a:buNone/>
            </a:pPr>
            <a:endParaRPr lang="nl-BE" sz="3400" dirty="0"/>
          </a:p>
          <a:p>
            <a:pPr marL="0" indent="0">
              <a:buNone/>
            </a:pPr>
            <a:endParaRPr lang="nl-BE" dirty="0"/>
          </a:p>
          <a:p>
            <a:endParaRPr lang="nl-BE" dirty="0">
              <a:cs typeface="Calibri"/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C5897DE-BFF2-9642-84AB-EB7D748BD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96435" y="6322964"/>
            <a:ext cx="3847306" cy="365125"/>
          </a:xfrm>
        </p:spPr>
        <p:txBody>
          <a:bodyPr/>
          <a:lstStyle/>
          <a:p>
            <a:pPr>
              <a:defRPr/>
            </a:pP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Voor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bronnen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zie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Klaskit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6C12541-713F-A642-B1D9-A84697BF370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313"/>
            <a:ext cx="1168908" cy="1190065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EB802E4-C529-7044-BB17-326682BA0DFC}"/>
              </a:ext>
            </a:extLst>
          </p:cNvPr>
          <p:cNvSpPr txBox="1"/>
          <p:nvPr/>
        </p:nvSpPr>
        <p:spPr>
          <a:xfrm>
            <a:off x="106018" y="6492080"/>
            <a:ext cx="11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47AAB1"/>
                </a:solidFill>
              </a:rPr>
              <a:t>pag. 13</a:t>
            </a:r>
          </a:p>
        </p:txBody>
      </p:sp>
    </p:spTree>
    <p:extLst>
      <p:ext uri="{BB962C8B-B14F-4D97-AF65-F5344CB8AC3E}">
        <p14:creationId xmlns:p14="http://schemas.microsoft.com/office/powerpoint/2010/main" val="683081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C635B2-3FBB-1A42-BB60-35D7EDF8A3EF}"/>
              </a:ext>
            </a:extLst>
          </p:cNvPr>
          <p:cNvSpPr/>
          <p:nvPr/>
        </p:nvSpPr>
        <p:spPr>
          <a:xfrm>
            <a:off x="7610475" y="0"/>
            <a:ext cx="1533525" cy="6858000"/>
          </a:xfrm>
          <a:prstGeom prst="rect">
            <a:avLst/>
          </a:prstGeom>
          <a:solidFill>
            <a:srgbClr val="47AAB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21C4754-CA65-344B-B439-D064ECD9D5BD}"/>
              </a:ext>
            </a:extLst>
          </p:cNvPr>
          <p:cNvSpPr/>
          <p:nvPr/>
        </p:nvSpPr>
        <p:spPr>
          <a:xfrm>
            <a:off x="6524625" y="2380451"/>
            <a:ext cx="2115349" cy="211534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0554FD-B9D8-C04F-9E8B-F15AA9C9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400" dirty="0"/>
              <a:t>Wie ben ik? 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8C6DB-4EE7-3E4B-B67A-9E041A129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6115050" cy="4667249"/>
          </a:xfrm>
        </p:spPr>
        <p:txBody>
          <a:bodyPr>
            <a:normAutofit/>
          </a:bodyPr>
          <a:lstStyle/>
          <a:p>
            <a:r>
              <a:rPr lang="nl-BE" sz="2000" b="1" dirty="0">
                <a:highlight>
                  <a:srgbClr val="FFFF00"/>
                </a:highlight>
              </a:rPr>
              <a:t>Lerarenopleider</a:t>
            </a:r>
            <a:r>
              <a:rPr lang="nl-BE" sz="2000" dirty="0">
                <a:highlight>
                  <a:srgbClr val="FFFF00"/>
                </a:highlight>
              </a:rPr>
              <a:t>  </a:t>
            </a:r>
          </a:p>
          <a:p>
            <a:endParaRPr lang="nl-BE" sz="2000" dirty="0">
              <a:highlight>
                <a:srgbClr val="FFFF00"/>
              </a:highlight>
              <a:cs typeface="Calibri"/>
            </a:endParaRPr>
          </a:p>
          <a:p>
            <a:pPr marL="0" indent="0">
              <a:buNone/>
            </a:pPr>
            <a:br>
              <a:rPr lang="nl-BE" sz="2000" dirty="0">
                <a:highlight>
                  <a:srgbClr val="FFFF00"/>
                </a:highlight>
                <a:cs typeface="Calibri"/>
              </a:rPr>
            </a:br>
            <a:endParaRPr lang="nl-BE" sz="2000" dirty="0">
              <a:highlight>
                <a:srgbClr val="FFFF00"/>
              </a:highlight>
              <a:cs typeface="Calibri"/>
            </a:endParaRPr>
          </a:p>
          <a:p>
            <a:r>
              <a:rPr lang="nl-BE" sz="2000" b="1" dirty="0">
                <a:highlight>
                  <a:srgbClr val="FFFF00"/>
                </a:highlight>
              </a:rPr>
              <a:t>Projectonderzoeker</a:t>
            </a:r>
          </a:p>
          <a:p>
            <a:pPr marL="0" indent="0">
              <a:buNone/>
            </a:pPr>
            <a:endParaRPr lang="nl-BE" sz="20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l-BE" sz="20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nl-BE" sz="2000" dirty="0">
              <a:highlight>
                <a:srgbClr val="FFFF00"/>
              </a:highlight>
            </a:endParaRPr>
          </a:p>
          <a:p>
            <a:r>
              <a:rPr lang="nl-BE" sz="2000" b="1" dirty="0">
                <a:highlight>
                  <a:srgbClr val="FFFF00"/>
                </a:highlight>
              </a:rPr>
              <a:t>Freelance docent didactiek</a:t>
            </a:r>
            <a:endParaRPr lang="nl-BE" sz="2000" dirty="0">
              <a:highlight>
                <a:srgbClr val="FFFF00"/>
              </a:highlight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03A293C-8491-334E-91D3-F0BAFA9CD745}"/>
              </a:ext>
            </a:extLst>
          </p:cNvPr>
          <p:cNvSpPr txBox="1"/>
          <p:nvPr/>
        </p:nvSpPr>
        <p:spPr>
          <a:xfrm>
            <a:off x="7616360" y="73800"/>
            <a:ext cx="15335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solidFill>
                  <a:schemeClr val="bg1"/>
                </a:solidFill>
                <a:highlight>
                  <a:srgbClr val="FFFF00"/>
                </a:highlight>
              </a:rPr>
              <a:t>Liese</a:t>
            </a:r>
          </a:p>
          <a:p>
            <a:r>
              <a:rPr lang="nl-BE" sz="2800" dirty="0">
                <a:solidFill>
                  <a:schemeClr val="bg1"/>
                </a:solidFill>
                <a:highlight>
                  <a:srgbClr val="FFFF00"/>
                </a:highlight>
              </a:rPr>
              <a:t>Missinne</a:t>
            </a:r>
          </a:p>
        </p:txBody>
      </p:sp>
    </p:spTree>
    <p:extLst>
      <p:ext uri="{BB962C8B-B14F-4D97-AF65-F5344CB8AC3E}">
        <p14:creationId xmlns:p14="http://schemas.microsoft.com/office/powerpoint/2010/main" val="787930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DFC843-CC3C-5344-B0DC-6B44A8771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Is vingers opsteken een effectieve werkvorm?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5B8F6F-111B-2245-AC81-FE313B5D2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2800" dirty="0"/>
              <a:t>Vul de vragen (a-c) in op pag. 13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15998-5460-D345-B148-0AA06FD56C7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313"/>
            <a:ext cx="1168908" cy="11900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F9DE8C8-0DEF-094D-91EC-EB752CE66AB1}"/>
              </a:ext>
            </a:extLst>
          </p:cNvPr>
          <p:cNvSpPr txBox="1"/>
          <p:nvPr/>
        </p:nvSpPr>
        <p:spPr>
          <a:xfrm>
            <a:off x="106018" y="6492080"/>
            <a:ext cx="11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47AAB1"/>
                </a:solidFill>
              </a:rPr>
              <a:t>pag.13-14</a:t>
            </a:r>
          </a:p>
        </p:txBody>
      </p:sp>
    </p:spTree>
    <p:extLst>
      <p:ext uri="{BB962C8B-B14F-4D97-AF65-F5344CB8AC3E}">
        <p14:creationId xmlns:p14="http://schemas.microsoft.com/office/powerpoint/2010/main" val="767687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3E8024-42DD-4644-A43C-128694225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>
                <a:solidFill>
                  <a:srgbClr val="58B6C0">
                    <a:lumMod val="75000"/>
                  </a:srgbClr>
                </a:solidFill>
              </a:rPr>
              <a:t>e) Waarom is vingers opsteken een mindere effectieve werkvorm? </a:t>
            </a:r>
            <a:br>
              <a:rPr lang="nl-BE" sz="3200" dirty="0">
                <a:solidFill>
                  <a:srgbClr val="58B6C0">
                    <a:lumMod val="75000"/>
                  </a:srgbClr>
                </a:solidFill>
              </a:rPr>
            </a:br>
            <a:br>
              <a:rPr lang="nl-BE" sz="3200" dirty="0">
                <a:solidFill>
                  <a:srgbClr val="58B6C0">
                    <a:lumMod val="75000"/>
                  </a:srgbClr>
                </a:solidFill>
              </a:rPr>
            </a:br>
            <a:r>
              <a:rPr lang="nl-BE" sz="3200" dirty="0">
                <a:solidFill>
                  <a:srgbClr val="58B6C0">
                    <a:lumMod val="75000"/>
                  </a:srgbClr>
                </a:solidFill>
              </a:rPr>
              <a:t>g) Voor welke valkuilen moeten we opletten bij het invoeren van random keuzestysteem?</a:t>
            </a:r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2144381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39D9539-A4C4-9A4F-AA01-F9F4E5008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379313"/>
            <a:ext cx="8915400" cy="1325563"/>
          </a:xfrm>
        </p:spPr>
        <p:txBody>
          <a:bodyPr>
            <a:noAutofit/>
          </a:bodyPr>
          <a:lstStyle/>
          <a:p>
            <a:r>
              <a:rPr lang="nl-BE" sz="2400" dirty="0"/>
              <a:t>e) Waarom is vingers opsteken een mindere effectieve werkvorm? </a:t>
            </a:r>
            <a:br>
              <a:rPr lang="nl-BE" sz="2400" dirty="0"/>
            </a:br>
            <a:r>
              <a:rPr lang="nl-BE" sz="2400" dirty="0"/>
              <a:t>g) Voor welke valkuilen moeten we opletten bij het invoeren van random keuzestysteem?</a:t>
            </a:r>
            <a:br>
              <a:rPr lang="nl-BE" sz="2400" dirty="0"/>
            </a:br>
            <a:r>
              <a:rPr lang="nl-BE" sz="1600" dirty="0">
                <a:hlinkClick r:id="rId3"/>
              </a:rPr>
              <a:t>video </a:t>
            </a:r>
            <a:endParaRPr lang="nl-BE" sz="2400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BE" dirty="0"/>
          </a:p>
          <a:p>
            <a:endParaRPr lang="nl-BE" dirty="0">
              <a:cs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895ACBE-F146-A546-9020-715C53016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88622"/>
            <a:ext cx="86868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28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4294967295"/>
          </p:nvPr>
        </p:nvSpPr>
        <p:spPr>
          <a:xfrm>
            <a:off x="558006" y="1577009"/>
            <a:ext cx="8027988" cy="44142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nl-BE" sz="3600" dirty="0">
                <a:solidFill>
                  <a:srgbClr val="47AAB1"/>
                </a:solidFill>
                <a:sym typeface="Wingdings" panose="05000000000000000000" pitchFamily="2" charset="2"/>
              </a:rPr>
              <a:t>Hamvraag: </a:t>
            </a:r>
            <a:r>
              <a:rPr lang="nl-BE" sz="3600" dirty="0">
                <a:solidFill>
                  <a:srgbClr val="47AAB1"/>
                </a:solidFill>
              </a:rPr>
              <a:t>Hoe laat ik </a:t>
            </a:r>
            <a:br>
              <a:rPr lang="nl-BE" sz="3600" dirty="0"/>
            </a:br>
            <a:r>
              <a:rPr lang="nl-BE" sz="3600" dirty="0">
                <a:solidFill>
                  <a:srgbClr val="E85D0D"/>
                </a:solidFill>
              </a:rPr>
              <a:t>ALLE leerlingen </a:t>
            </a:r>
            <a:r>
              <a:rPr lang="nl-BE" sz="3600" dirty="0">
                <a:solidFill>
                  <a:srgbClr val="47AAB1"/>
                </a:solidFill>
              </a:rPr>
              <a:t>diep nadenken? </a:t>
            </a:r>
          </a:p>
          <a:p>
            <a:pPr marL="0" indent="0" algn="ctr">
              <a:buNone/>
            </a:pPr>
            <a:endParaRPr lang="nl-BE" sz="3400" dirty="0"/>
          </a:p>
          <a:p>
            <a:pPr marL="0" indent="0" algn="ctr">
              <a:buNone/>
            </a:pPr>
            <a:r>
              <a:rPr lang="nl-BE" sz="2800" i="1" dirty="0"/>
              <a:t>… en niet enkel de sterke leerlingen die hun vinger opsteken </a:t>
            </a:r>
            <a:br>
              <a:rPr lang="nl-BE" sz="2800" i="1" dirty="0"/>
            </a:br>
            <a:r>
              <a:rPr lang="nl-BE" sz="2800" i="1" dirty="0"/>
              <a:t> (Classroom experiment – Dylan Wiliam) </a:t>
            </a:r>
            <a:endParaRPr lang="nl-BE" sz="40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nl-BE" sz="3400" dirty="0"/>
          </a:p>
          <a:p>
            <a:pPr marL="0" indent="0" algn="ctr">
              <a:buNone/>
            </a:pPr>
            <a:endParaRPr lang="nl-BE" sz="3400" dirty="0"/>
          </a:p>
          <a:p>
            <a:pPr marL="0" indent="0" algn="ctr">
              <a:buNone/>
            </a:pPr>
            <a:endParaRPr lang="nl-BE" sz="3400" dirty="0"/>
          </a:p>
          <a:p>
            <a:pPr marL="0" indent="0">
              <a:buNone/>
            </a:pPr>
            <a:endParaRPr lang="nl-BE" dirty="0"/>
          </a:p>
          <a:p>
            <a:endParaRPr lang="nl-BE" dirty="0">
              <a:cs typeface="Calibri"/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C5897DE-BFF2-9642-84AB-EB7D748BD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6024" y="6386815"/>
            <a:ext cx="3847306" cy="365125"/>
          </a:xfrm>
        </p:spPr>
        <p:txBody>
          <a:bodyPr/>
          <a:lstStyle/>
          <a:p>
            <a:pPr>
              <a:defRPr/>
            </a:pP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Voor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bronnen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zie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Klaskit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6C12541-713F-A642-B1D9-A84697BF370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313"/>
            <a:ext cx="1168908" cy="1190065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EB802E4-C529-7044-BB17-326682BA0DFC}"/>
              </a:ext>
            </a:extLst>
          </p:cNvPr>
          <p:cNvSpPr txBox="1"/>
          <p:nvPr/>
        </p:nvSpPr>
        <p:spPr>
          <a:xfrm>
            <a:off x="106018" y="6492080"/>
            <a:ext cx="11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47AAB1"/>
                </a:solidFill>
              </a:rPr>
              <a:t>pag.14</a:t>
            </a:r>
          </a:p>
        </p:txBody>
      </p:sp>
    </p:spTree>
    <p:extLst>
      <p:ext uri="{BB962C8B-B14F-4D97-AF65-F5344CB8AC3E}">
        <p14:creationId xmlns:p14="http://schemas.microsoft.com/office/powerpoint/2010/main" val="216613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800" dirty="0"/>
              <a:t>Instructie volgend slide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4400" dirty="0"/>
          </a:p>
          <a:p>
            <a:pPr marL="0" indent="0">
              <a:buNone/>
            </a:pPr>
            <a:endParaRPr lang="nl-NL" sz="4400" dirty="0"/>
          </a:p>
          <a:p>
            <a:pPr marL="0" indent="0">
              <a:buNone/>
            </a:pPr>
            <a:r>
              <a:rPr lang="nl-NL" sz="4400" dirty="0"/>
              <a:t>Allemaal microfoon aan!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9357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9CA5DF-564F-0D42-9F4F-CA18A2F9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2.3 Moet je altijd denken of studeren om dingen te leren?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82AB7A-9B5C-AE43-B53B-B91464E11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2400" b="1" dirty="0"/>
              <a:t>Even testen, allemaal tezamen (in koor)..</a:t>
            </a:r>
          </a:p>
          <a:p>
            <a:endParaRPr lang="nl-BE" sz="2400" dirty="0"/>
          </a:p>
          <a:p>
            <a:pPr marL="0" indent="0">
              <a:buNone/>
            </a:pPr>
            <a:r>
              <a:rPr lang="nl-BE" sz="2400" dirty="0"/>
              <a:t>Ik ga zwemmen….</a:t>
            </a:r>
          </a:p>
          <a:p>
            <a:pPr marL="0" indent="0">
              <a:buNone/>
            </a:pPr>
            <a:r>
              <a:rPr lang="nl-BE" sz="2400" dirty="0"/>
              <a:t>Een eigen huis….</a:t>
            </a:r>
          </a:p>
          <a:p>
            <a:pPr marL="0" indent="0">
              <a:buNone/>
            </a:pPr>
            <a:r>
              <a:rPr lang="nl-BE" sz="2400" dirty="0"/>
              <a:t>Ik heb een toe-toe-toeter…..</a:t>
            </a:r>
          </a:p>
          <a:p>
            <a:pPr marL="0" indent="0">
              <a:buNone/>
            </a:pPr>
            <a:r>
              <a:rPr lang="nl-BE" sz="2400" dirty="0"/>
              <a:t>Het is een nacht…</a:t>
            </a:r>
          </a:p>
          <a:p>
            <a:pPr marL="0" indent="0">
              <a:buNone/>
            </a:pPr>
            <a:r>
              <a:rPr lang="nl-BE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536C52-B4E1-9C4D-A90E-4C596D4274C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313"/>
            <a:ext cx="1168908" cy="11900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0F8B9E1-B59C-3B41-A4CA-06274CBC0E55}"/>
              </a:ext>
            </a:extLst>
          </p:cNvPr>
          <p:cNvSpPr txBox="1"/>
          <p:nvPr/>
        </p:nvSpPr>
        <p:spPr>
          <a:xfrm>
            <a:off x="106018" y="6492080"/>
            <a:ext cx="11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47AAB1"/>
                </a:solidFill>
              </a:rPr>
              <a:t>pag.16</a:t>
            </a:r>
          </a:p>
        </p:txBody>
      </p:sp>
    </p:spTree>
    <p:extLst>
      <p:ext uri="{BB962C8B-B14F-4D97-AF65-F5344CB8AC3E}">
        <p14:creationId xmlns:p14="http://schemas.microsoft.com/office/powerpoint/2010/main" val="258363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2.3 Moet je altijd denken of studeren om dingen te leren?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Vanaf nu terug: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173E95-72AD-764D-AD95-CCC7CE769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5" r="53195"/>
          <a:stretch/>
        </p:blipFill>
        <p:spPr>
          <a:xfrm>
            <a:off x="2377440" y="2765795"/>
            <a:ext cx="1367792" cy="75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378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9CA5DF-564F-0D42-9F4F-CA18A2F9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2.3 Moet je altijd denken of studeren om dingen te leren?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82AB7A-9B5C-AE43-B53B-B91464E11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2800" dirty="0"/>
              <a:t>NEEN</a:t>
            </a:r>
          </a:p>
          <a:p>
            <a:pPr marL="0" indent="0">
              <a:buNone/>
            </a:pPr>
            <a:r>
              <a:rPr lang="nl-BE" sz="2800" dirty="0">
                <a:sym typeface="Wingdings" pitchFamily="2" charset="2"/>
              </a:rPr>
              <a:t> J</a:t>
            </a:r>
            <a:r>
              <a:rPr lang="nl-BE" sz="2800" dirty="0"/>
              <a:t>e kan ook onbewust, passief iets oppikken (=LATENT leren)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536C52-B4E1-9C4D-A90E-4C596D4274C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313"/>
            <a:ext cx="1168908" cy="11900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0F8B9E1-B59C-3B41-A4CA-06274CBC0E55}"/>
              </a:ext>
            </a:extLst>
          </p:cNvPr>
          <p:cNvSpPr txBox="1"/>
          <p:nvPr/>
        </p:nvSpPr>
        <p:spPr>
          <a:xfrm>
            <a:off x="106018" y="6492080"/>
            <a:ext cx="11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47AAB1"/>
                </a:solidFill>
              </a:rPr>
              <a:t>pag.16</a:t>
            </a:r>
          </a:p>
        </p:txBody>
      </p:sp>
    </p:spTree>
    <p:extLst>
      <p:ext uri="{BB962C8B-B14F-4D97-AF65-F5344CB8AC3E}">
        <p14:creationId xmlns:p14="http://schemas.microsoft.com/office/powerpoint/2010/main" val="551886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9CA5DF-564F-0D42-9F4F-CA18A2F9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2.3 Moet je altijd denken of studeren om dingen te leren?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536C52-B4E1-9C4D-A90E-4C596D4274C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313"/>
            <a:ext cx="1168908" cy="11900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0F8B9E1-B59C-3B41-A4CA-06274CBC0E55}"/>
              </a:ext>
            </a:extLst>
          </p:cNvPr>
          <p:cNvSpPr txBox="1"/>
          <p:nvPr/>
        </p:nvSpPr>
        <p:spPr>
          <a:xfrm>
            <a:off x="106018" y="6492080"/>
            <a:ext cx="11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47AAB1"/>
                </a:solidFill>
              </a:rPr>
              <a:t>pag.16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F722E45-2706-B844-B6C1-BCD69282CC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11410" r="49732" b="18667"/>
          <a:stretch/>
        </p:blipFill>
        <p:spPr>
          <a:xfrm>
            <a:off x="621449" y="1938821"/>
            <a:ext cx="4057651" cy="3445256"/>
          </a:xfrm>
          <a:prstGeom prst="rect">
            <a:avLst/>
          </a:prstGeom>
        </p:spPr>
      </p:pic>
      <p:sp>
        <p:nvSpPr>
          <p:cNvPr id="7" name="Pijl omlaag 6">
            <a:extLst>
              <a:ext uri="{FF2B5EF4-FFF2-40B4-BE49-F238E27FC236}">
                <a16:creationId xmlns:a16="http://schemas.microsoft.com/office/drawing/2014/main" id="{22811322-5BA6-824E-8EBE-AF2CBD324AD5}"/>
              </a:ext>
            </a:extLst>
          </p:cNvPr>
          <p:cNvSpPr/>
          <p:nvPr/>
        </p:nvSpPr>
        <p:spPr>
          <a:xfrm>
            <a:off x="6016487" y="5405817"/>
            <a:ext cx="901148" cy="491400"/>
          </a:xfrm>
          <a:prstGeom prst="downArrow">
            <a:avLst/>
          </a:prstGeom>
          <a:solidFill>
            <a:srgbClr val="47AA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E0748FB-7244-5640-9386-51E1F8EB5D15}"/>
              </a:ext>
            </a:extLst>
          </p:cNvPr>
          <p:cNvSpPr txBox="1"/>
          <p:nvPr/>
        </p:nvSpPr>
        <p:spPr>
          <a:xfrm>
            <a:off x="4470400" y="5974345"/>
            <a:ext cx="4057650" cy="707886"/>
          </a:xfrm>
          <a:prstGeom prst="rect">
            <a:avLst/>
          </a:prstGeom>
          <a:solidFill>
            <a:srgbClr val="47AAB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latin typeface="Avenir Next" panose="020B0503020202020204" pitchFamily="34" charset="0"/>
              </a:rPr>
              <a:t>DUS: leerlingen ook laten nadenken tijdens het studeren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27C59DA-4792-B74F-AF1F-78D5C68C8F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8" t="11410" r="8542" b="18667"/>
          <a:stretch/>
        </p:blipFill>
        <p:spPr>
          <a:xfrm>
            <a:off x="4679100" y="1938821"/>
            <a:ext cx="4065558" cy="344525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FB26CCC-81CE-4C41-83E7-5CE1EDD86666}"/>
              </a:ext>
            </a:extLst>
          </p:cNvPr>
          <p:cNvSpPr txBox="1"/>
          <p:nvPr/>
        </p:nvSpPr>
        <p:spPr>
          <a:xfrm>
            <a:off x="3684494" y="3388659"/>
            <a:ext cx="705224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6364232-8FDC-684E-AE7E-05C47476C296}"/>
              </a:ext>
            </a:extLst>
          </p:cNvPr>
          <p:cNvSpPr txBox="1"/>
          <p:nvPr/>
        </p:nvSpPr>
        <p:spPr>
          <a:xfrm>
            <a:off x="681129" y="3660269"/>
            <a:ext cx="1739342" cy="1784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8285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FB94E6-197B-BC42-A8C4-AE3E025A2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129974"/>
            <a:ext cx="7886700" cy="2852737"/>
          </a:xfrm>
        </p:spPr>
        <p:txBody>
          <a:bodyPr/>
          <a:lstStyle/>
          <a:p>
            <a:r>
              <a:rPr lang="nl-BE" dirty="0"/>
              <a:t>Praktisch aan de slag!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D636D8-D325-104E-9A0D-4168E5BC8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982711"/>
            <a:ext cx="7886700" cy="1500187"/>
          </a:xfrm>
        </p:spPr>
        <p:txBody>
          <a:bodyPr>
            <a:normAutofit/>
          </a:bodyPr>
          <a:lstStyle/>
          <a:p>
            <a:r>
              <a:rPr lang="nl-BE" sz="3200" dirty="0"/>
              <a:t>DEEL 2: Doorloop in eigen tempo het leerpad met de instructievideo’s 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8389EE5-04E6-C743-A94A-B8D4540DEA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03" y="250314"/>
            <a:ext cx="3951385" cy="402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50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C635B2-3FBB-1A42-BB60-35D7EDF8A3EF}"/>
              </a:ext>
            </a:extLst>
          </p:cNvPr>
          <p:cNvSpPr/>
          <p:nvPr/>
        </p:nvSpPr>
        <p:spPr>
          <a:xfrm>
            <a:off x="7610475" y="0"/>
            <a:ext cx="1533525" cy="6858000"/>
          </a:xfrm>
          <a:prstGeom prst="rect">
            <a:avLst/>
          </a:prstGeom>
          <a:solidFill>
            <a:srgbClr val="47AAB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0554FD-B9D8-C04F-9E8B-F15AA9C9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400" dirty="0"/>
              <a:t>Wie zijn jullie? 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8C6DB-4EE7-3E4B-B67A-9E041A129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611505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O.a.</a:t>
            </a:r>
            <a:r>
              <a:rPr lang="en-US" dirty="0"/>
              <a:t> </a:t>
            </a:r>
          </a:p>
          <a:p>
            <a:r>
              <a:rPr lang="en-US" dirty="0"/>
              <a:t>Naam + </a:t>
            </a:r>
            <a:r>
              <a:rPr lang="en-US" dirty="0" err="1"/>
              <a:t>vakgebied</a:t>
            </a:r>
            <a:r>
              <a:rPr lang="en-US" dirty="0"/>
              <a:t>  </a:t>
            </a:r>
          </a:p>
          <a:p>
            <a:r>
              <a:rPr lang="en-US" dirty="0" err="1"/>
              <a:t>Ervaring</a:t>
            </a:r>
            <a:r>
              <a:rPr lang="en-US" dirty="0"/>
              <a:t> </a:t>
            </a:r>
            <a:r>
              <a:rPr lang="en-US" dirty="0" err="1"/>
              <a:t>onderwijs</a:t>
            </a:r>
            <a:r>
              <a:rPr lang="en-US" dirty="0"/>
              <a:t> </a:t>
            </a:r>
          </a:p>
          <a:p>
            <a:r>
              <a:rPr lang="en-US" dirty="0"/>
              <a:t>Wat is je </a:t>
            </a:r>
            <a:r>
              <a:rPr lang="en-US" dirty="0" err="1"/>
              <a:t>doel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toekomstig</a:t>
            </a:r>
            <a:r>
              <a:rPr lang="en-US" dirty="0"/>
              <a:t> </a:t>
            </a:r>
            <a:r>
              <a:rPr lang="en-US" dirty="0" err="1"/>
              <a:t>Klaskit</a:t>
            </a:r>
            <a:r>
              <a:rPr lang="en-US" dirty="0"/>
              <a:t>-trainer? </a:t>
            </a:r>
          </a:p>
          <a:p>
            <a:r>
              <a:rPr lang="en-US" dirty="0"/>
              <a:t>….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9B008BF-733F-684D-A45A-63E3B295D5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5" r="53195"/>
          <a:stretch/>
        </p:blipFill>
        <p:spPr>
          <a:xfrm>
            <a:off x="1802993" y="4206416"/>
            <a:ext cx="1229542" cy="797135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2086E1B6-524E-DE46-9E27-16A3A6590365}"/>
              </a:ext>
            </a:extLst>
          </p:cNvPr>
          <p:cNvSpPr txBox="1"/>
          <p:nvPr/>
        </p:nvSpPr>
        <p:spPr>
          <a:xfrm>
            <a:off x="1922191" y="5045884"/>
            <a:ext cx="11049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50" dirty="0">
                <a:latin typeface="Avenir Next" panose="020B0503020202020204" pitchFamily="34" charset="0"/>
              </a:rPr>
              <a:t>De microfoon staat standaard uit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E2EFF329-6565-D64F-B5EC-10E931FDD798}"/>
              </a:ext>
            </a:extLst>
          </p:cNvPr>
          <p:cNvCxnSpPr/>
          <p:nvPr/>
        </p:nvCxnSpPr>
        <p:spPr>
          <a:xfrm>
            <a:off x="3027091" y="4541059"/>
            <a:ext cx="13977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0">
            <a:extLst>
              <a:ext uri="{FF2B5EF4-FFF2-40B4-BE49-F238E27FC236}">
                <a16:creationId xmlns:a16="http://schemas.microsoft.com/office/drawing/2014/main" id="{45E1D0FE-20CE-BD4A-8266-EAB1E20A5AC0}"/>
              </a:ext>
            </a:extLst>
          </p:cNvPr>
          <p:cNvSpPr txBox="1"/>
          <p:nvPr/>
        </p:nvSpPr>
        <p:spPr>
          <a:xfrm>
            <a:off x="4598443" y="5054977"/>
            <a:ext cx="11049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50" dirty="0">
                <a:latin typeface="Avenir Next" panose="020B0503020202020204" pitchFamily="34" charset="0"/>
              </a:rPr>
              <a:t>Microfoon aan als je praat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953" y="4236259"/>
            <a:ext cx="416364" cy="75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45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41C78CD-75A9-9348-BEA3-B471A6A5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DEEL 3: keuzewerktafel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EBAA02F-D8BE-9C47-BF49-F3E5C6345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3200" dirty="0"/>
          </a:p>
          <a:p>
            <a:r>
              <a:rPr lang="nl-BE" sz="3200" dirty="0"/>
              <a:t>Werktafel 1: goede vragen leren stellen</a:t>
            </a:r>
          </a:p>
          <a:p>
            <a:r>
              <a:rPr lang="nl-BE" sz="3200" dirty="0"/>
              <a:t>Werktafel 2: kleinschalige leermiddelen </a:t>
            </a:r>
          </a:p>
          <a:p>
            <a:r>
              <a:rPr lang="nl-BE" sz="3200" dirty="0"/>
              <a:t>Werktafel 3: digitale leermiddelen </a:t>
            </a:r>
          </a:p>
          <a:p>
            <a:r>
              <a:rPr lang="nl-BE" sz="3200" dirty="0"/>
              <a:t>Werktafel 4: groepswerk </a:t>
            </a:r>
          </a:p>
          <a:p>
            <a:r>
              <a:rPr lang="nl-BE" sz="3200" dirty="0"/>
              <a:t>Werktafel 5: effectieve studiemethoden</a:t>
            </a:r>
          </a:p>
          <a:p>
            <a:pPr marL="0" indent="0">
              <a:buNone/>
            </a:pPr>
            <a:endParaRPr lang="nl-BE" sz="3200" dirty="0"/>
          </a:p>
          <a:p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901339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2F03EE-ACEA-AD41-9F09-98CD94622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6365"/>
          </a:xfrm>
        </p:spPr>
        <p:txBody>
          <a:bodyPr>
            <a:normAutofit/>
          </a:bodyPr>
          <a:lstStyle/>
          <a:p>
            <a:r>
              <a:rPr lang="nl-BE" sz="4400" dirty="0"/>
              <a:t>Een samenvatting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754576-C0D3-7648-972D-3FA8AF928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30032"/>
            <a:ext cx="7886700" cy="53755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BE" sz="2700" dirty="0"/>
              <a:t>1.1 Waarom is doen denken belangrijk?</a:t>
            </a:r>
            <a:br>
              <a:rPr lang="nl-BE" sz="2700" dirty="0"/>
            </a:br>
            <a:r>
              <a:rPr lang="nl-BE" sz="2800" i="1" dirty="0">
                <a:solidFill>
                  <a:schemeClr val="bg1">
                    <a:lumMod val="50000"/>
                  </a:schemeClr>
                </a:solidFill>
              </a:rPr>
              <a:t>Je werk- en langetermijngeheugen moet meer aan de slag</a:t>
            </a:r>
          </a:p>
          <a:p>
            <a:pPr marL="459450" indent="-514350">
              <a:buFont typeface="+mj-lt"/>
              <a:buAutoNum type="arabicPeriod"/>
            </a:pPr>
            <a:endParaRPr lang="nl-BE" sz="27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l-BE" sz="2700" dirty="0"/>
              <a:t>1.2 Wat is de link tussen denken en leren?</a:t>
            </a:r>
            <a:br>
              <a:rPr lang="nl-BE" sz="2700" dirty="0"/>
            </a:br>
            <a:r>
              <a:rPr lang="nl-BE" sz="2700" dirty="0"/>
              <a:t>      </a:t>
            </a:r>
            <a:r>
              <a:rPr lang="nl-BE" sz="2700" i="1" dirty="0">
                <a:solidFill>
                  <a:schemeClr val="bg1">
                    <a:lumMod val="50000"/>
                  </a:schemeClr>
                </a:solidFill>
              </a:rPr>
              <a:t>Hoe meer je moet nadenken, hoe meer je leert</a:t>
            </a:r>
            <a:br>
              <a:rPr lang="nl-BE" sz="27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nl-BE" sz="2700" i="1" dirty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nl-BE" sz="2700" i="1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(= </a:t>
            </a:r>
            <a:r>
              <a:rPr lang="nl-BE" sz="2700" i="1" dirty="0">
                <a:solidFill>
                  <a:schemeClr val="bg1">
                    <a:lumMod val="50000"/>
                  </a:schemeClr>
                </a:solidFill>
              </a:rPr>
              <a:t>Levels of Processing-model)</a:t>
            </a:r>
            <a:br>
              <a:rPr lang="nl-BE" sz="27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nl-BE" sz="2700" i="1" dirty="0">
                <a:solidFill>
                  <a:schemeClr val="bg1">
                    <a:lumMod val="50000"/>
                  </a:schemeClr>
                </a:solidFill>
              </a:rPr>
              <a:t>      Studeren = secundair leren =&gt; actief, niet passief! </a:t>
            </a:r>
            <a:endParaRPr lang="nl-BE" sz="2400" i="1" dirty="0">
              <a:solidFill>
                <a:schemeClr val="bg1">
                  <a:lumMod val="50000"/>
                </a:schemeClr>
              </a:solidFill>
            </a:endParaRPr>
          </a:p>
          <a:p>
            <a:pPr marL="459450" indent="-514350">
              <a:lnSpc>
                <a:spcPct val="100000"/>
              </a:lnSpc>
              <a:buFont typeface="+mj-lt"/>
              <a:buAutoNum type="arabicPeriod"/>
            </a:pPr>
            <a:endParaRPr lang="nl-BE" sz="2700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nl-BE" sz="2700" dirty="0"/>
              <a:t>1.3 Hoe doe je iedereen in je klas denken? </a:t>
            </a:r>
          </a:p>
          <a:p>
            <a:pPr marL="0" indent="0">
              <a:buNone/>
            </a:pPr>
            <a:r>
              <a:rPr lang="nl-BE" sz="2700" dirty="0"/>
              <a:t>	3.1  Digitale leermiddelen</a:t>
            </a:r>
            <a:br>
              <a:rPr lang="nl-BE" sz="2700" dirty="0"/>
            </a:br>
            <a:r>
              <a:rPr lang="nl-BE" sz="2700" dirty="0"/>
              <a:t>		</a:t>
            </a:r>
            <a:r>
              <a:rPr lang="nl-BE" sz="2700" i="1" dirty="0">
                <a:solidFill>
                  <a:schemeClr val="bg1">
                    <a:lumMod val="50000"/>
                  </a:schemeClr>
                </a:solidFill>
              </a:rPr>
              <a:t>o.a. socrative, mentimeter, padlet, … </a:t>
            </a:r>
            <a:endParaRPr lang="nl-BE" sz="2700" dirty="0"/>
          </a:p>
          <a:p>
            <a:pPr marL="0" indent="0">
              <a:buNone/>
            </a:pPr>
            <a:r>
              <a:rPr lang="nl-BE" sz="2700" dirty="0"/>
              <a:t>	3.2  Kleinschalige leermiddelen</a:t>
            </a:r>
          </a:p>
          <a:p>
            <a:pPr marL="0" indent="0">
              <a:buNone/>
            </a:pPr>
            <a:r>
              <a:rPr lang="nl-BE" sz="2700" dirty="0"/>
              <a:t>		</a:t>
            </a:r>
            <a:r>
              <a:rPr lang="nl-BE" sz="2700" i="1" dirty="0">
                <a:solidFill>
                  <a:schemeClr val="bg1">
                    <a:lumMod val="50000"/>
                  </a:schemeClr>
                </a:solidFill>
              </a:rPr>
              <a:t>o.a. wisbordjes, denken-delen-uitwisselen, …</a:t>
            </a:r>
            <a:endParaRPr lang="nl-BE" sz="2700" dirty="0"/>
          </a:p>
          <a:p>
            <a:pPr marL="0" indent="0">
              <a:buNone/>
            </a:pPr>
            <a:r>
              <a:rPr lang="nl-BE" sz="2700" dirty="0"/>
              <a:t>	3.3 Leermiddelen voor groepswerk</a:t>
            </a:r>
          </a:p>
          <a:p>
            <a:pPr marL="0" indent="0">
              <a:buNone/>
            </a:pPr>
            <a:r>
              <a:rPr lang="nl-BE" sz="2700" dirty="0"/>
              <a:t>		</a:t>
            </a:r>
            <a:r>
              <a:rPr lang="nl-BE" sz="2700" i="1" dirty="0">
                <a:solidFill>
                  <a:schemeClr val="bg1">
                    <a:lumMod val="50000"/>
                  </a:schemeClr>
                </a:solidFill>
              </a:rPr>
              <a:t>o.a. genummerde hoofden, jigsaw, …</a:t>
            </a:r>
            <a:endParaRPr lang="nl-BE" sz="2700" dirty="0"/>
          </a:p>
        </p:txBody>
      </p:sp>
    </p:spTree>
    <p:extLst>
      <p:ext uri="{BB962C8B-B14F-4D97-AF65-F5344CB8AC3E}">
        <p14:creationId xmlns:p14="http://schemas.microsoft.com/office/powerpoint/2010/main" val="374802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1233BA-F3E2-AD43-88D8-9397868B6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Een paar bedenkingen om af te sluiten</a:t>
            </a:r>
          </a:p>
        </p:txBody>
      </p:sp>
    </p:spTree>
    <p:extLst>
      <p:ext uri="{BB962C8B-B14F-4D97-AF65-F5344CB8AC3E}">
        <p14:creationId xmlns:p14="http://schemas.microsoft.com/office/powerpoint/2010/main" val="26259468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9CA5DF-564F-0D42-9F4F-CA18A2F9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2.5 Wanneer werkt denken minder voor leren?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82AB7A-9B5C-AE43-B53B-B91464E11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BE" sz="2800" dirty="0"/>
              <a:t>Denken is niet zomaar leren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2800" dirty="0"/>
              <a:t>Trop is te veel en te veel is trop</a:t>
            </a:r>
          </a:p>
          <a:p>
            <a:pPr marL="514350" indent="-514350">
              <a:buFont typeface="+mj-lt"/>
              <a:buAutoNum type="arabicPeriod"/>
            </a:pPr>
            <a:endParaRPr lang="nl-BE" sz="2800" dirty="0"/>
          </a:p>
          <a:p>
            <a:pPr marL="0" indent="0">
              <a:buNone/>
            </a:pPr>
            <a:r>
              <a:rPr lang="nl-BE" sz="2800" dirty="0"/>
              <a:t>Tips: 	</a:t>
            </a:r>
          </a:p>
          <a:p>
            <a:pPr lvl="1">
              <a:buFont typeface="Wingdings" pitchFamily="2" charset="2"/>
              <a:buChar char="q"/>
            </a:pPr>
            <a:r>
              <a:rPr lang="nl-BE" sz="2800" dirty="0"/>
              <a:t> Stimuleer relevant en doelgericht denken </a:t>
            </a:r>
          </a:p>
          <a:p>
            <a:pPr lvl="1">
              <a:buFont typeface="Wingdings" pitchFamily="2" charset="2"/>
              <a:buChar char="q"/>
            </a:pPr>
            <a:r>
              <a:rPr lang="nl-BE" sz="2800" dirty="0"/>
              <a:t> Zorg voor de nodige basis- of voorkennis</a:t>
            </a:r>
          </a:p>
          <a:p>
            <a:pPr lvl="1">
              <a:buFont typeface="Wingdings" pitchFamily="2" charset="2"/>
              <a:buChar char="q"/>
            </a:pPr>
            <a:r>
              <a:rPr lang="nl-BE" sz="2800" dirty="0"/>
              <a:t> Werk eerst misconcepties weg </a:t>
            </a:r>
          </a:p>
          <a:p>
            <a:pPr lvl="1">
              <a:buFont typeface="Wingdings" pitchFamily="2" charset="2"/>
              <a:buChar char="q"/>
            </a:pPr>
            <a:r>
              <a:rPr lang="nl-BE" sz="2800" dirty="0"/>
              <a:t> Geef </a:t>
            </a:r>
            <a:r>
              <a:rPr lang="nl-BE" sz="2800"/>
              <a:t>gepaste begeleiding</a:t>
            </a:r>
            <a:endParaRPr lang="nl-BE" sz="2800" dirty="0"/>
          </a:p>
          <a:p>
            <a:pPr>
              <a:buFont typeface="Wingdings" pitchFamily="2" charset="2"/>
              <a:buChar char="à"/>
            </a:pPr>
            <a:endParaRPr lang="nl-BE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536C52-B4E1-9C4D-A90E-4C596D4274C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70967"/>
            <a:ext cx="980661" cy="99841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0F8B9E1-B59C-3B41-A4CA-06274CBC0E55}"/>
              </a:ext>
            </a:extLst>
          </p:cNvPr>
          <p:cNvSpPr txBox="1"/>
          <p:nvPr/>
        </p:nvSpPr>
        <p:spPr>
          <a:xfrm>
            <a:off x="106018" y="6492080"/>
            <a:ext cx="115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47AAB1"/>
                </a:solidFill>
              </a:rPr>
              <a:t>pag.32</a:t>
            </a:r>
          </a:p>
        </p:txBody>
      </p:sp>
    </p:spTree>
    <p:extLst>
      <p:ext uri="{BB962C8B-B14F-4D97-AF65-F5344CB8AC3E}">
        <p14:creationId xmlns:p14="http://schemas.microsoft.com/office/powerpoint/2010/main" val="201293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FB94E6-197B-BC42-A8C4-AE3E025A2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TRAP 1b: individueel of duo coachingsgesprek </a:t>
            </a:r>
            <a:br>
              <a:rPr lang="nl-BE" dirty="0"/>
            </a:br>
            <a:endParaRPr lang="nl-BE" i="1" dirty="0">
              <a:solidFill>
                <a:srgbClr val="7A1B5A"/>
              </a:solidFill>
              <a:highlight>
                <a:srgbClr val="FFFF00"/>
              </a:highlight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D636D8-D325-104E-9A0D-4168E5BC8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797889"/>
          </a:xfrm>
        </p:spPr>
        <p:txBody>
          <a:bodyPr>
            <a:normAutofit/>
          </a:bodyPr>
          <a:lstStyle/>
          <a:p>
            <a:endParaRPr lang="nl-BE" sz="3200" dirty="0"/>
          </a:p>
          <a:p>
            <a:r>
              <a:rPr lang="nl-BE" sz="3200" dirty="0"/>
              <a:t>Vragen? Via mail of forum!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56DC17-A285-B945-ABBB-8A53A70F9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913" y="470647"/>
            <a:ext cx="1929397" cy="185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520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E8EDE4-5CAB-7F4D-8D1C-311F39A57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953C07-4043-2842-A8CD-71169E160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ighlight>
                  <a:srgbClr val="FFFF00"/>
                </a:highlight>
              </a:rPr>
              <a:t>Planning </a:t>
            </a:r>
          </a:p>
        </p:txBody>
      </p:sp>
    </p:spTree>
    <p:extLst>
      <p:ext uri="{BB962C8B-B14F-4D97-AF65-F5344CB8AC3E}">
        <p14:creationId xmlns:p14="http://schemas.microsoft.com/office/powerpoint/2010/main" val="38922655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Effectieve</a:t>
            </a:r>
            <a:r>
              <a:rPr lang="en-US" dirty="0"/>
              <a:t> </a:t>
            </a:r>
            <a:r>
              <a:rPr lang="en-US" dirty="0" err="1"/>
              <a:t>didactiek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weten</a:t>
            </a:r>
            <a:r>
              <a:rPr lang="en-US" dirty="0"/>
              <a:t>?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4A20D52-5507-954A-AD75-5224A9280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86" y="1583577"/>
            <a:ext cx="3572228" cy="50323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00242F7-66B7-B84C-9CF8-DDF56672D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021" y="1583576"/>
            <a:ext cx="3486635" cy="50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19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Bronnen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sz="1700" dirty="0"/>
              <a:t>Craik, F.I.M., &amp; Lockhart, R.S. (1972). Levels</a:t>
            </a:r>
            <a:br>
              <a:rPr lang="nl-BE" sz="1700" dirty="0"/>
            </a:br>
            <a:r>
              <a:rPr lang="nl-BE" sz="1700" dirty="0"/>
              <a:t>of processing: A framework for memory re- search. </a:t>
            </a:r>
            <a:r>
              <a:rPr lang="nl-BE" sz="1700" i="1" dirty="0"/>
              <a:t>Journal of Verbal Learning and Verbal behavior</a:t>
            </a:r>
            <a:r>
              <a:rPr lang="nl-BE" sz="1700" dirty="0"/>
              <a:t>, 11, 671-684. </a:t>
            </a:r>
          </a:p>
          <a:p>
            <a:r>
              <a:rPr lang="nl-BE" sz="1700" dirty="0"/>
              <a:t>De Bruyckere, P. (2017) </a:t>
            </a:r>
            <a:r>
              <a:rPr lang="nl-BE" sz="1700" i="1" dirty="0"/>
              <a:t>Klaskit. Tools voor topleraren</a:t>
            </a:r>
            <a:r>
              <a:rPr lang="nl-BE" sz="1700" dirty="0"/>
              <a:t>. Gent: LannooCampus</a:t>
            </a:r>
          </a:p>
          <a:p>
            <a:r>
              <a:rPr lang="nl-BE" sz="1700" dirty="0"/>
              <a:t>De Vries, R. (2015). Zo zorg je dat iedereen meewerkt. Geraadpleegd op </a:t>
            </a:r>
            <a:r>
              <a:rPr lang="nl-BE" sz="1700" dirty="0">
                <a:hlinkClick r:id="rId3"/>
              </a:rPr>
              <a:t>https://www.klasse.be/8077/zo-zorg-iedereen-meewerkt/</a:t>
            </a:r>
            <a:r>
              <a:rPr lang="nl-BE" sz="1700" dirty="0"/>
              <a:t> </a:t>
            </a:r>
          </a:p>
          <a:p>
            <a:r>
              <a:rPr lang="nl-BE" sz="1700" dirty="0"/>
              <a:t>Eysenck &amp; Keane, M.T. (1990). Cognitive psychology: a student’s handbook, Lawrence Erlbaum Associates Ltd., Hove, UK. </a:t>
            </a:r>
          </a:p>
          <a:p>
            <a:r>
              <a:rPr lang="en-US" sz="1700" dirty="0"/>
              <a:t>Hattie (2017). Hattie’s 2017 Updated List of Factors Influencing Student Achievement. </a:t>
            </a:r>
            <a:r>
              <a:rPr lang="nl-BE" sz="1700" dirty="0"/>
              <a:t>Geraadpleegd op  </a:t>
            </a:r>
            <a:r>
              <a:rPr lang="nl-BE" sz="1700" u="sng" dirty="0">
                <a:hlinkClick r:id="rId4"/>
              </a:rPr>
              <a:t>http://www.evidencebasedteaching.org.au/hatties-2017-updated-list/</a:t>
            </a:r>
            <a:r>
              <a:rPr lang="nl-BE" sz="1700" dirty="0"/>
              <a:t> </a:t>
            </a:r>
          </a:p>
          <a:p>
            <a:r>
              <a:rPr lang="nl-NL" sz="1700" dirty="0"/>
              <a:t>Govaerts, S. (2018). </a:t>
            </a:r>
            <a:r>
              <a:rPr lang="nl-BE" sz="1700" dirty="0"/>
              <a:t>Snapt iedereen de leerstof? Check het met 10 technieken. Geraadpleegd op </a:t>
            </a:r>
            <a:r>
              <a:rPr lang="nl-BE" sz="1700" i="1" dirty="0">
                <a:hlinkClick r:id="rId5"/>
              </a:rPr>
              <a:t>www.klasse.be/172014/snapt-iedereen-de-leerstof-check-het-met-10-technieken/</a:t>
            </a:r>
            <a:endParaRPr lang="is-IS" sz="1700" b="1" u="sng" dirty="0"/>
          </a:p>
          <a:p>
            <a:r>
              <a:rPr lang="nl-NL" sz="1700" dirty="0"/>
              <a:t>Hoogeveen, P., &amp;, Winkels, J., (2017). </a:t>
            </a:r>
            <a:r>
              <a:rPr lang="nl-NL" sz="1700" i="1" dirty="0"/>
              <a:t>Het didactische werkvormenboek. Variatie en differentiatie in de praktijk.</a:t>
            </a:r>
            <a:r>
              <a:rPr lang="nl-NL" sz="1700" dirty="0"/>
              <a:t> Assen: Van Gorcum. </a:t>
            </a:r>
          </a:p>
          <a:p>
            <a:r>
              <a:rPr lang="nl-NL" sz="1600" dirty="0" err="1"/>
              <a:t>Waack</a:t>
            </a:r>
            <a:r>
              <a:rPr lang="nl-NL" sz="1600" dirty="0"/>
              <a:t>, S. (2019). </a:t>
            </a:r>
            <a:r>
              <a:rPr lang="nl-NL" sz="1600" dirty="0" err="1"/>
              <a:t>Collective</a:t>
            </a:r>
            <a:r>
              <a:rPr lang="nl-NL" sz="1600" dirty="0"/>
              <a:t> Teacher </a:t>
            </a:r>
            <a:r>
              <a:rPr lang="nl-NL" sz="1600" dirty="0" err="1"/>
              <a:t>Efficacy</a:t>
            </a:r>
            <a:r>
              <a:rPr lang="nl-NL" sz="1600" dirty="0"/>
              <a:t> (CTE) </a:t>
            </a:r>
            <a:r>
              <a:rPr lang="nl-NL" sz="1600" dirty="0" err="1"/>
              <a:t>according</a:t>
            </a:r>
            <a:r>
              <a:rPr lang="nl-NL" sz="1600" dirty="0"/>
              <a:t> </a:t>
            </a:r>
            <a:r>
              <a:rPr lang="nl-NL" sz="1600" dirty="0" err="1"/>
              <a:t>to</a:t>
            </a:r>
            <a:r>
              <a:rPr lang="nl-NL" sz="1600" dirty="0"/>
              <a:t> John </a:t>
            </a:r>
            <a:r>
              <a:rPr lang="nl-NL" sz="1600" dirty="0" err="1"/>
              <a:t>Hattie</a:t>
            </a:r>
            <a:r>
              <a:rPr lang="nl-NL" sz="1600" dirty="0"/>
              <a:t>. Geraadpleegd op </a:t>
            </a:r>
            <a:r>
              <a:rPr lang="nl-BE" sz="1800" dirty="0">
                <a:hlinkClick r:id="rId6"/>
              </a:rPr>
              <a:t>https://visible-learning.org/2018/03/collective-teacher-efficacy-hattie/</a:t>
            </a:r>
            <a:endParaRPr lang="nl-NL" sz="1700" dirty="0"/>
          </a:p>
          <a:p>
            <a:r>
              <a:rPr lang="nl-BE" sz="1700" dirty="0"/>
              <a:t>De oefening in het begin van de presentatie stond ooit op http://www.van- gorcum.nl/algemenepsychologie/geheugen/ levels_processing.swf. Deze staat ondertussen niet meer online. </a:t>
            </a:r>
            <a:endParaRPr lang="nl-NL" sz="1700" dirty="0"/>
          </a:p>
          <a:p>
            <a:r>
              <a:rPr lang="nl-NL" sz="1700" i="1" dirty="0"/>
              <a:t>Voor meer bronnen: zie </a:t>
            </a:r>
            <a:r>
              <a:rPr lang="nl-NL" sz="1700" i="1" dirty="0" err="1"/>
              <a:t>Klaskit</a:t>
            </a:r>
            <a:r>
              <a:rPr lang="nl-NL" sz="17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40267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C2254-4207-3543-B137-0AC704848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Bronnen afbeeldingen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1E7868-5E97-A941-B785-E7B2F301B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sz="1800" dirty="0"/>
              <a:t>De Latter, E. &amp; De Maesschalck, K.  (2018). Coöperatief leren [Online afbeelding]. Geraadpleegd op 6 januari 2019, van </a:t>
            </a:r>
            <a:r>
              <a:rPr lang="nl-BE" sz="1800" dirty="0">
                <a:hlinkClick r:id="rId3"/>
              </a:rPr>
              <a:t>https://print.myscres.com/collection/printable-kagan-table-numbers.html</a:t>
            </a:r>
            <a:endParaRPr lang="nl-BE" sz="1800" dirty="0"/>
          </a:p>
          <a:p>
            <a:r>
              <a:rPr lang="nl-BE" sz="1800" dirty="0"/>
              <a:t>Goel, N. (2018). Word of the day: fascinate [Online afbeelding]. Geraadpleegd op 6 januari 2019 via  https://nl.padlet.com/coffeebite/1rbmyjr47x</a:t>
            </a:r>
          </a:p>
          <a:p>
            <a:r>
              <a:rPr lang="nl-BE" sz="1800" dirty="0"/>
              <a:t>Hurst, S. (2018). Boost Student Engagement, a webinar by Reading Horizons [Online afbeeldingen]. Geraadpleegd op 6 januari 2019, van </a:t>
            </a:r>
            <a:r>
              <a:rPr lang="nl-BE" sz="1800" dirty="0">
                <a:hlinkClick r:id="rId4"/>
              </a:rPr>
              <a:t>https://www.slideshare.net/HECReadingHorizons/boost-student-engagement-a-webinar-by-reading-horizons</a:t>
            </a:r>
            <a:r>
              <a:rPr lang="nl-BE" sz="1800" dirty="0"/>
              <a:t> </a:t>
            </a:r>
          </a:p>
          <a:p>
            <a:r>
              <a:rPr lang="nl-BE" sz="1800" dirty="0"/>
              <a:t>Kastens, K. (2010). Lollipop sticks [Online afbeeldingen]. Geraadpleegd op 6 januari 2019, van </a:t>
            </a:r>
            <a:r>
              <a:rPr lang="nl-BE" sz="1800" dirty="0">
                <a:hlinkClick r:id="rId5"/>
              </a:rPr>
              <a:t>https://serc.carleton.edu/earthandmind/posts/nonvolunteers.html</a:t>
            </a:r>
            <a:endParaRPr lang="nl-BE" sz="1800" dirty="0"/>
          </a:p>
          <a:p>
            <a:r>
              <a:rPr lang="nl-BE" sz="1800" dirty="0"/>
              <a:t>Klasse. (2015). </a:t>
            </a:r>
            <a:r>
              <a:rPr lang="nl-BE" sz="1800" i="1" dirty="0"/>
              <a:t>Klasmanagement: dankzij deze bordjes werkt iedereen mee</a:t>
            </a:r>
            <a:r>
              <a:rPr lang="nl-BE" sz="1800" dirty="0"/>
              <a:t> [videobestand]. Geraadpleegd op 2 juli 2015 via </a:t>
            </a:r>
            <a:r>
              <a:rPr lang="nl-BE" sz="1800" dirty="0">
                <a:hlinkClick r:id="rId6"/>
              </a:rPr>
              <a:t>https://www.youtube.com/watch?v=MGlTEH-mlTQ</a:t>
            </a:r>
            <a:r>
              <a:rPr lang="nl-BE" sz="1800" dirty="0"/>
              <a:t> </a:t>
            </a:r>
          </a:p>
          <a:p>
            <a:r>
              <a:rPr lang="nl-BE" sz="1800" dirty="0"/>
              <a:t>MANTRA Social Services (2017). Think-Pair-Share [Online afbeelding]. Geraadpleegd op 14 november 2018, van </a:t>
            </a:r>
            <a:r>
              <a:rPr lang="nl-BE" sz="1800" dirty="0">
                <a:hlinkClick r:id="rId7"/>
              </a:rPr>
              <a:t>https://mantra4changeblog.wordpress.com/2017/12/11/think-pair-share/</a:t>
            </a:r>
            <a:r>
              <a:rPr lang="nl-BE" sz="1800" dirty="0"/>
              <a:t> </a:t>
            </a:r>
          </a:p>
          <a:p>
            <a:r>
              <a:rPr lang="nl-BE" sz="1800" dirty="0"/>
              <a:t>Mysrec (2018). Kagan Desk Labeling [Online afbeelding]. Geraadpleegd op 30 oktober 2018, van </a:t>
            </a:r>
            <a:r>
              <a:rPr lang="nl-BE" sz="1800" dirty="0">
                <a:hlinkClick r:id="rId3"/>
              </a:rPr>
              <a:t>https://print.myscres.com/collection/printable-kagan-table-numbers.html</a:t>
            </a:r>
            <a:endParaRPr lang="nl-BE" sz="1800" dirty="0"/>
          </a:p>
          <a:p>
            <a:r>
              <a:rPr lang="nl-BE" sz="1800" dirty="0"/>
              <a:t>Van Aelst, K. (2007). </a:t>
            </a:r>
            <a:r>
              <a:rPr lang="nl-BE" sz="1800" i="1" dirty="0"/>
              <a:t>Apple Globe</a:t>
            </a:r>
            <a:r>
              <a:rPr lang="nl-BE" sz="1800" dirty="0"/>
              <a:t> [Foto]. Geraadpleegd op 30 oktober 2015, van </a:t>
            </a:r>
            <a:r>
              <a:rPr lang="nl-BE" sz="1800" dirty="0">
                <a:hlinkClick r:id="rId8"/>
              </a:rPr>
              <a:t>http://www.kevinvanaelst.com/appleglobeweb.jpg</a:t>
            </a:r>
            <a:r>
              <a:rPr lang="nl-BE" sz="1800" dirty="0"/>
              <a:t> 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6154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5194E62-D60F-724C-8847-8C09435ED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Normaal Drietrapsraket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A94568-0C29-1340-98E7-D10863CE38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50" y="1798601"/>
            <a:ext cx="6261100" cy="376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24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EC760B-0CA0-2C43-AE8D-657226BFB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42" y="367608"/>
            <a:ext cx="9144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4B1BDF-4D13-F448-B4AE-2AFC81D558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5" b="56513"/>
          <a:stretch/>
        </p:blipFill>
        <p:spPr>
          <a:xfrm>
            <a:off x="-112542" y="2513220"/>
            <a:ext cx="9144000" cy="8526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910A563-62D7-9D4F-B6E3-99554C7A2A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93" b="13774"/>
          <a:stretch/>
        </p:blipFill>
        <p:spPr>
          <a:xfrm>
            <a:off x="-112542" y="4395264"/>
            <a:ext cx="9144000" cy="9144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C4DFC8-1FBB-ED4C-A024-0F8B327EAF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13"/>
          <a:stretch/>
        </p:blipFill>
        <p:spPr>
          <a:xfrm>
            <a:off x="-112542" y="4965484"/>
            <a:ext cx="9144000" cy="130215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56128E0-D38F-6845-999E-FE7F35325A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0" b="24740"/>
          <a:stretch/>
        </p:blipFill>
        <p:spPr>
          <a:xfrm>
            <a:off x="-112542" y="3042894"/>
            <a:ext cx="9144000" cy="150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5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77B6AAB-5503-4840-8805-68C31EB89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Demonstratie Klaskit.com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6914200-D9CE-9240-BE17-398872C2BA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lphaLcParenR"/>
            </a:pPr>
            <a:r>
              <a:rPr lang="nl-BE" dirty="0"/>
              <a:t>Online leeromgeving</a:t>
            </a:r>
          </a:p>
          <a:p>
            <a:pPr marL="342900" indent="-342900">
              <a:buFont typeface="+mj-lt"/>
              <a:buAutoNum type="alphaLcParenR"/>
            </a:pPr>
            <a:r>
              <a:rPr lang="nl-BE" dirty="0"/>
              <a:t>Leerpad</a:t>
            </a:r>
          </a:p>
          <a:p>
            <a:pPr marL="342900" indent="-342900">
              <a:buFont typeface="+mj-lt"/>
              <a:buAutoNum type="alphaLcParenR"/>
            </a:pPr>
            <a:endParaRPr lang="nl-BE" dirty="0"/>
          </a:p>
          <a:p>
            <a:pPr marL="342900" indent="-342900">
              <a:buFont typeface="+mj-lt"/>
              <a:buAutoNum type="alphaLcParenR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45784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20955F-D92C-894C-8D96-28C736DD4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 descr="Afbeelding met schermafbeelding&#10;&#10;Automatisch gegenereerde beschrijving">
            <a:hlinkClick r:id="rId3"/>
            <a:extLst>
              <a:ext uri="{FF2B5EF4-FFF2-40B4-BE49-F238E27FC236}">
                <a16:creationId xmlns:a16="http://schemas.microsoft.com/office/drawing/2014/main" id="{A232221C-45DE-A640-8044-8192E354E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372"/>
            <a:ext cx="9144000" cy="501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77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9413DA-F45C-DA45-8493-62EF0DD38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67726CDE-6D4D-1441-97E7-523811C1B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418"/>
            <a:ext cx="9144000" cy="614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790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Kantoorthema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A72FC22F82894FBCB08736C0431583" ma:contentTypeVersion="36" ma:contentTypeDescription="Een nieuw document maken." ma:contentTypeScope="" ma:versionID="f74d8f8050d8a6ca4ce61f0391b5da40">
  <xsd:schema xmlns:xsd="http://www.w3.org/2001/XMLSchema" xmlns:xs="http://www.w3.org/2001/XMLSchema" xmlns:p="http://schemas.microsoft.com/office/2006/metadata/properties" xmlns:ns3="226d0305-533d-4f59-8801-b4eb0a7a592c" xmlns:ns4="c67e0940-a656-4433-a225-eaa6c115e300" targetNamespace="http://schemas.microsoft.com/office/2006/metadata/properties" ma:root="true" ma:fieldsID="4a1a4f9f45f4b2cebd04cb6cb2b31385" ns3:_="" ns4:_="">
    <xsd:import namespace="226d0305-533d-4f59-8801-b4eb0a7a592c"/>
    <xsd:import namespace="c67e0940-a656-4433-a225-eaa6c115e300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4:LastSharedByUser" minOccurs="0"/>
                <xsd:element ref="ns4:LastSharedByTime" minOccurs="0"/>
                <xsd:element ref="ns3:Self_Registration_Enabled0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Templates" minOccurs="0"/>
                <xsd:element ref="ns3:MediaServiceAutoTags" minOccurs="0"/>
                <xsd:element ref="ns3:TeamsChannelId" minOccurs="0"/>
                <xsd:element ref="ns3:MediaServiceOCR" minOccurs="0"/>
                <xsd:element ref="ns3:IsNotebookLocked" minOccurs="0"/>
                <xsd:element ref="ns3:Math_Settings" minOccurs="0"/>
                <xsd:element ref="ns3:MediaServiceLocation" minOccurs="0"/>
                <xsd:element ref="ns3:Distribution_Groups" minOccurs="0"/>
                <xsd:element ref="ns3:LMS_Mappin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d0305-533d-4f59-8801-b4eb0a7a592c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chers" ma:index="1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19" nillable="true" ma:displayName="Self_Registration_Enabled" ma:internalName="Self_Registration_Enabled">
      <xsd:simpleType>
        <xsd:restriction base="dms:Boolean"/>
      </xsd:simpleType>
    </xsd:element>
    <xsd:element name="Has_Teacher_Only_SectionGroup" ma:index="2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1" nillable="true" ma:displayName="Is Collaboration Space Locked" ma:internalName="Is_Collaboration_Space_Locked">
      <xsd:simpleType>
        <xsd:restriction base="dms:Boolean"/>
      </xsd:simpleType>
    </xsd:element>
    <xsd:element name="Self_Registration_Enabled0" ma:index="27" nillable="true" ma:displayName="Self Registration Enabled" ma:internalName="Self_Registration_Enabled0">
      <xsd:simpleType>
        <xsd:restriction base="dms:Boolean"/>
      </xsd:simpleType>
    </xsd:element>
    <xsd:element name="MediaServiceMetadata" ma:index="2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3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Templates" ma:index="31" nillable="true" ma:displayName="Templates" ma:internalName="Templates">
      <xsd:simpleType>
        <xsd:restriction base="dms:Note">
          <xsd:maxLength value="255"/>
        </xsd:restriction>
      </xsd:simpleType>
    </xsd:element>
    <xsd:element name="MediaServiceAutoTags" ma:index="32" nillable="true" ma:displayName="MediaServiceAutoTags" ma:description="" ma:internalName="MediaServiceAutoTags" ma:readOnly="true">
      <xsd:simpleType>
        <xsd:restriction base="dms:Text"/>
      </xsd:simpleType>
    </xsd:element>
    <xsd:element name="TeamsChannelId" ma:index="33" nillable="true" ma:displayName="Teams Channel Id" ma:internalName="TeamsChannelId">
      <xsd:simpleType>
        <xsd:restriction base="dms:Text"/>
      </xsd:simpleType>
    </xsd:element>
    <xsd:element name="MediaServiceOCR" ma:index="3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IsNotebookLocked" ma:index="35" nillable="true" ma:displayName="Is Notebook Locked" ma:internalName="IsNotebookLocked">
      <xsd:simpleType>
        <xsd:restriction base="dms:Boolean"/>
      </xsd:simpleType>
    </xsd:element>
    <xsd:element name="Math_Settings" ma:index="36" nillable="true" ma:displayName="Math Settings" ma:internalName="Math_Settings">
      <xsd:simpleType>
        <xsd:restriction base="dms:Text"/>
      </xsd:simpleType>
    </xsd:element>
    <xsd:element name="MediaServiceLocation" ma:index="37" nillable="true" ma:displayName="Location" ma:internalName="MediaServiceLocation" ma:readOnly="true">
      <xsd:simpleType>
        <xsd:restriction base="dms:Text"/>
      </xsd:simpleType>
    </xsd:element>
    <xsd:element name="Distribution_Groups" ma:index="38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9" nillable="true" ma:displayName="LMS Mappings" ma:internalName="LMS_Mappings">
      <xsd:simpleType>
        <xsd:restriction base="dms:Note">
          <xsd:maxLength value="255"/>
        </xsd:restriction>
      </xsd:simpleType>
    </xsd:element>
    <xsd:element name="MediaServiceGenerationTime" ma:index="4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e0940-a656-4433-a225-eaa6c115e300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4" nillable="true" ma:displayName="Hint-hash delen" ma:description="" ma:hidden="true" ma:internalName="SharingHintHash" ma:readOnly="true">
      <xsd:simpleType>
        <xsd:restriction base="dms:Text"/>
      </xsd:simpleType>
    </xsd:element>
    <xsd:element name="LastSharedByUser" ma:index="25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26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_Collaboration_Space_Locked xmlns="226d0305-533d-4f59-8801-b4eb0a7a592c" xsi:nil="true"/>
    <Teachers xmlns="226d0305-533d-4f59-8801-b4eb0a7a592c">
      <UserInfo>
        <DisplayName/>
        <AccountId xsi:nil="true"/>
        <AccountType/>
      </UserInfo>
    </Teachers>
    <Distribution_Groups xmlns="226d0305-533d-4f59-8801-b4eb0a7a592c" xsi:nil="true"/>
    <Math_Settings xmlns="226d0305-533d-4f59-8801-b4eb0a7a592c" xsi:nil="true"/>
    <IsNotebookLocked xmlns="226d0305-533d-4f59-8801-b4eb0a7a592c" xsi:nil="true"/>
    <NotebookType xmlns="226d0305-533d-4f59-8801-b4eb0a7a592c" xsi:nil="true"/>
    <TeamsChannelId xmlns="226d0305-533d-4f59-8801-b4eb0a7a592c" xsi:nil="true"/>
    <FolderType xmlns="226d0305-533d-4f59-8801-b4eb0a7a592c" xsi:nil="true"/>
    <Owner xmlns="226d0305-533d-4f59-8801-b4eb0a7a592c">
      <UserInfo>
        <DisplayName/>
        <AccountId xsi:nil="true"/>
        <AccountType/>
      </UserInfo>
    </Owner>
    <Students xmlns="226d0305-533d-4f59-8801-b4eb0a7a592c">
      <UserInfo>
        <DisplayName/>
        <AccountId xsi:nil="true"/>
        <AccountType/>
      </UserInfo>
    </Students>
    <Self_Registration_Enabled0 xmlns="226d0305-533d-4f59-8801-b4eb0a7a592c" xsi:nil="true"/>
    <Invited_Teachers xmlns="226d0305-533d-4f59-8801-b4eb0a7a592c" xsi:nil="true"/>
    <LMS_Mappings xmlns="226d0305-533d-4f59-8801-b4eb0a7a592c" xsi:nil="true"/>
    <Student_Groups xmlns="226d0305-533d-4f59-8801-b4eb0a7a592c">
      <UserInfo>
        <DisplayName/>
        <AccountId xsi:nil="true"/>
        <AccountType/>
      </UserInfo>
    </Student_Groups>
    <DefaultSectionNames xmlns="226d0305-533d-4f59-8801-b4eb0a7a592c" xsi:nil="true"/>
    <AppVersion xmlns="226d0305-533d-4f59-8801-b4eb0a7a592c" xsi:nil="true"/>
    <Invited_Students xmlns="226d0305-533d-4f59-8801-b4eb0a7a592c" xsi:nil="true"/>
    <CultureName xmlns="226d0305-533d-4f59-8801-b4eb0a7a592c" xsi:nil="true"/>
    <Self_Registration_Enabled xmlns="226d0305-533d-4f59-8801-b4eb0a7a592c" xsi:nil="true"/>
    <Has_Teacher_Only_SectionGroup xmlns="226d0305-533d-4f59-8801-b4eb0a7a592c" xsi:nil="true"/>
    <Templates xmlns="226d0305-533d-4f59-8801-b4eb0a7a592c" xsi:nil="true"/>
  </documentManagement>
</p:properties>
</file>

<file path=customXml/itemProps1.xml><?xml version="1.0" encoding="utf-8"?>
<ds:datastoreItem xmlns:ds="http://schemas.openxmlformats.org/officeDocument/2006/customXml" ds:itemID="{CC8C39D0-6BF3-466F-B45B-4477E5B587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6d0305-533d-4f59-8801-b4eb0a7a592c"/>
    <ds:schemaRef ds:uri="c67e0940-a656-4433-a225-eaa6c115e3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0DDCC52-63FD-46AF-B27B-78B4B6AC32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312E81-45B5-4E62-8F01-E5E750DEA8E8}">
  <ds:schemaRefs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2006/metadata/properties"/>
    <ds:schemaRef ds:uri="c67e0940-a656-4433-a225-eaa6c115e300"/>
    <ds:schemaRef ds:uri="http://purl.org/dc/elements/1.1/"/>
    <ds:schemaRef ds:uri="226d0305-533d-4f59-8801-b4eb0a7a592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{5B4B8308-6B0D-8040-AA4B-008022D23166}tf10001120</Template>
  <TotalTime>11560</TotalTime>
  <Words>2538</Words>
  <Application>Microsoft Macintosh PowerPoint</Application>
  <PresentationFormat>Diavoorstelling (4:3)</PresentationFormat>
  <Paragraphs>361</Paragraphs>
  <Slides>48</Slides>
  <Notes>47</Notes>
  <HiddenSlides>2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9" baseType="lpstr">
      <vt:lpstr>Arial</vt:lpstr>
      <vt:lpstr>Avenir</vt:lpstr>
      <vt:lpstr>Avenir Next</vt:lpstr>
      <vt:lpstr>Avenir Next Condensed</vt:lpstr>
      <vt:lpstr>Avenir Next Condensed Medium</vt:lpstr>
      <vt:lpstr>Avenir Next Medium</vt:lpstr>
      <vt:lpstr>Calibri</vt:lpstr>
      <vt:lpstr>roboto</vt:lpstr>
      <vt:lpstr>roboto</vt:lpstr>
      <vt:lpstr>Wingdings</vt:lpstr>
      <vt:lpstr>Kantoorthema</vt:lpstr>
      <vt:lpstr> Klaskit in de praktijk   Leerlingen diep laten nadenken</vt:lpstr>
      <vt:lpstr>Welkom bij Klaskit live</vt:lpstr>
      <vt:lpstr>Wie ben ik? </vt:lpstr>
      <vt:lpstr>Wie zijn jullie? </vt:lpstr>
      <vt:lpstr>Normaal Drietrapsraket</vt:lpstr>
      <vt:lpstr>PowerPoint-presentatie</vt:lpstr>
      <vt:lpstr>Demonstratie Klaskit.com </vt:lpstr>
      <vt:lpstr>PowerPoint-presentatie</vt:lpstr>
      <vt:lpstr>PowerPoint-presentatie</vt:lpstr>
      <vt:lpstr>Drietrapsraket </vt:lpstr>
      <vt:lpstr>PowerPoint-presentatie</vt:lpstr>
      <vt:lpstr>Drietrapsracket </vt:lpstr>
      <vt:lpstr>Theory meets practice</vt:lpstr>
      <vt:lpstr>PowerPoint-presentatie</vt:lpstr>
      <vt:lpstr>TRAP 1: inhoud + actieplanning</vt:lpstr>
      <vt:lpstr>Maar eerst … jullie diep laten nadenken: </vt:lpstr>
      <vt:lpstr>1. Waarom is laten nadenken belangrijk? </vt:lpstr>
      <vt:lpstr>Een oefening… </vt:lpstr>
      <vt:lpstr>Een oefening… </vt:lpstr>
      <vt:lpstr>PowerPoint-presentatie</vt:lpstr>
      <vt:lpstr>PowerPoint-presentatie</vt:lpstr>
      <vt:lpstr>PowerPoint-presentatie</vt:lpstr>
      <vt:lpstr>PowerPoint-presentatie</vt:lpstr>
      <vt:lpstr>PowerPoint-presentatie</vt:lpstr>
      <vt:lpstr>2. Wat is de link tussen denken en leren?</vt:lpstr>
      <vt:lpstr>We herbekijken even de oefening </vt:lpstr>
      <vt:lpstr>PowerPoint-presentatie</vt:lpstr>
      <vt:lpstr>Onderzoek zegt… </vt:lpstr>
      <vt:lpstr>PowerPoint-presentatie</vt:lpstr>
      <vt:lpstr>Is vingers opsteken een effectieve werkvorm? </vt:lpstr>
      <vt:lpstr>e) Waarom is vingers opsteken een mindere effectieve werkvorm?   g) Voor welke valkuilen moeten we opletten bij het invoeren van random keuzestysteem?</vt:lpstr>
      <vt:lpstr>e) Waarom is vingers opsteken een mindere effectieve werkvorm?  g) Voor welke valkuilen moeten we opletten bij het invoeren van random keuzestysteem? video </vt:lpstr>
      <vt:lpstr>PowerPoint-presentatie</vt:lpstr>
      <vt:lpstr>Instructie volgend slide</vt:lpstr>
      <vt:lpstr>2.3 Moet je altijd denken of studeren om dingen te leren? </vt:lpstr>
      <vt:lpstr>2.3 Moet je altijd denken of studeren om dingen te leren? </vt:lpstr>
      <vt:lpstr>2.3 Moet je altijd denken of studeren om dingen te leren? </vt:lpstr>
      <vt:lpstr>2.3 Moet je altijd denken of studeren om dingen te leren? </vt:lpstr>
      <vt:lpstr>Praktisch aan de slag! </vt:lpstr>
      <vt:lpstr>DEEL 3: keuzewerktafel</vt:lpstr>
      <vt:lpstr>Een samenvatting </vt:lpstr>
      <vt:lpstr>Een paar bedenkingen om af te sluiten</vt:lpstr>
      <vt:lpstr>2.5 Wanneer werkt denken minder voor leren? </vt:lpstr>
      <vt:lpstr>TRAP 1b: individueel of duo coachingsgesprek  </vt:lpstr>
      <vt:lpstr> </vt:lpstr>
      <vt:lpstr>Effectieve didactiek:  meer weten? </vt:lpstr>
      <vt:lpstr>Bronnen</vt:lpstr>
      <vt:lpstr>Bronnen afbeeldingen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Klaskit in de praktijk   Hfst 4: doe denken (workshop)</dc:title>
  <dc:creator>Liese Missinne</dc:creator>
  <cp:lastModifiedBy>Jolanda Smit</cp:lastModifiedBy>
  <cp:revision>80</cp:revision>
  <dcterms:created xsi:type="dcterms:W3CDTF">2019-01-08T17:27:01Z</dcterms:created>
  <dcterms:modified xsi:type="dcterms:W3CDTF">2023-04-21T12:54:31Z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0x010100AAA72FC22F82894FBCB08736C0431583</vt:lpwstr>
  </property>
</Properties>
</file>